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61" r:id="rId4"/>
  </p:sldMasterIdLst>
  <p:notesMasterIdLst>
    <p:notesMasterId r:id="rId24"/>
  </p:notesMasterIdLst>
  <p:handoutMasterIdLst>
    <p:handoutMasterId r:id="rId25"/>
  </p:handoutMasterIdLst>
  <p:sldIdLst>
    <p:sldId id="256" r:id="rId5"/>
    <p:sldId id="257" r:id="rId6"/>
    <p:sldId id="259" r:id="rId7"/>
    <p:sldId id="260" r:id="rId8"/>
    <p:sldId id="261" r:id="rId9"/>
    <p:sldId id="262" r:id="rId10"/>
    <p:sldId id="263" r:id="rId11"/>
    <p:sldId id="273" r:id="rId12"/>
    <p:sldId id="274" r:id="rId13"/>
    <p:sldId id="265" r:id="rId14"/>
    <p:sldId id="266" r:id="rId15"/>
    <p:sldId id="267" r:id="rId16"/>
    <p:sldId id="272" r:id="rId17"/>
    <p:sldId id="275" r:id="rId18"/>
    <p:sldId id="268" r:id="rId19"/>
    <p:sldId id="269" r:id="rId20"/>
    <p:sldId id="270" r:id="rId21"/>
    <p:sldId id="276" r:id="rId22"/>
    <p:sldId id="271" r:id="rId23"/>
  </p:sldIdLst>
  <p:sldSz cx="9144000" cy="6858000" type="screen4x3"/>
  <p:notesSz cx="6997700" cy="92837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FF66"/>
    <a:srgbClr val="FFCC00"/>
    <a:srgbClr val="00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00" autoAdjust="0"/>
  </p:normalViewPr>
  <p:slideViewPr>
    <p:cSldViewPr>
      <p:cViewPr varScale="1">
        <p:scale>
          <a:sx n="55" d="100"/>
          <a:sy n="55" d="100"/>
        </p:scale>
        <p:origin x="1286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2125" cy="463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3029" tIns="46516" rIns="93029" bIns="46516" numCol="1" anchor="t" anchorCtr="0" compatLnSpc="1">
            <a:prstTxWarp prst="textNoShape">
              <a:avLst/>
            </a:prstTxWarp>
          </a:bodyPr>
          <a:lstStyle>
            <a:lvl1pPr defTabSz="930275">
              <a:defRPr kumimoji="1" sz="1200">
                <a:latin typeface="Tahoma" pitchFamily="34" charset="0"/>
              </a:defRPr>
            </a:lvl1pPr>
          </a:lstStyle>
          <a:p>
            <a:endParaRPr lang="pl-PL"/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63988" y="0"/>
            <a:ext cx="3032125" cy="463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3029" tIns="46516" rIns="93029" bIns="46516" numCol="1" anchor="t" anchorCtr="0" compatLnSpc="1">
            <a:prstTxWarp prst="textNoShape">
              <a:avLst/>
            </a:prstTxWarp>
          </a:bodyPr>
          <a:lstStyle>
            <a:lvl1pPr algn="r" defTabSz="930275">
              <a:defRPr kumimoji="1" sz="1200">
                <a:latin typeface="Tahoma" pitchFamily="34" charset="0"/>
              </a:defRPr>
            </a:lvl1pPr>
          </a:lstStyle>
          <a:p>
            <a:endParaRPr lang="pl-PL"/>
          </a:p>
        </p:txBody>
      </p:sp>
      <p:sp>
        <p:nvSpPr>
          <p:cNvPr id="1946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18563"/>
            <a:ext cx="3032125" cy="463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3029" tIns="46516" rIns="93029" bIns="46516" numCol="1" anchor="b" anchorCtr="0" compatLnSpc="1">
            <a:prstTxWarp prst="textNoShape">
              <a:avLst/>
            </a:prstTxWarp>
          </a:bodyPr>
          <a:lstStyle>
            <a:lvl1pPr defTabSz="930275">
              <a:defRPr kumimoji="1" sz="1200">
                <a:latin typeface="Tahoma" pitchFamily="34" charset="0"/>
              </a:defRPr>
            </a:lvl1pPr>
          </a:lstStyle>
          <a:p>
            <a:endParaRPr lang="pl-PL"/>
          </a:p>
        </p:txBody>
      </p:sp>
      <p:sp>
        <p:nvSpPr>
          <p:cNvPr id="1946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63988" y="8818563"/>
            <a:ext cx="3032125" cy="463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3029" tIns="46516" rIns="93029" bIns="46516" numCol="1" anchor="b" anchorCtr="0" compatLnSpc="1">
            <a:prstTxWarp prst="textNoShape">
              <a:avLst/>
            </a:prstTxWarp>
          </a:bodyPr>
          <a:lstStyle>
            <a:lvl1pPr algn="r" defTabSz="930275">
              <a:defRPr kumimoji="1" sz="1200">
                <a:latin typeface="Tahoma" pitchFamily="34" charset="0"/>
              </a:defRPr>
            </a:lvl1pPr>
          </a:lstStyle>
          <a:p>
            <a:fld id="{05BFEE5A-0F91-47D4-A10C-4CE23C44EF91}" type="slidenum">
              <a:rPr lang="pl-PL"/>
              <a:pPr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1983453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2125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9381" tIns="0" rIns="19381" bIns="0" numCol="1" anchor="t" anchorCtr="0" compatLnSpc="1">
            <a:prstTxWarp prst="textNoShape">
              <a:avLst/>
            </a:prstTxWarp>
          </a:bodyPr>
          <a:lstStyle>
            <a:lvl1pPr defTabSz="930275">
              <a:defRPr kumimoji="1" sz="1000" i="1">
                <a:latin typeface="Tahoma" pitchFamily="34" charset="0"/>
              </a:defRPr>
            </a:lvl1pPr>
          </a:lstStyle>
          <a:p>
            <a:r>
              <a:rPr lang="pl-PL"/>
              <a:t>*</a:t>
            </a:r>
            <a:endParaRPr lang="pl-PL" sz="1200" i="0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65575" y="0"/>
            <a:ext cx="3032125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9381" tIns="0" rIns="19381" bIns="0" numCol="1" anchor="t" anchorCtr="0" compatLnSpc="1">
            <a:prstTxWarp prst="textNoShape">
              <a:avLst/>
            </a:prstTxWarp>
          </a:bodyPr>
          <a:lstStyle>
            <a:lvl1pPr algn="r" defTabSz="930275">
              <a:defRPr kumimoji="1" sz="1000" i="1">
                <a:latin typeface="Tahoma" pitchFamily="34" charset="0"/>
              </a:defRPr>
            </a:lvl1pPr>
          </a:lstStyle>
          <a:p>
            <a:r>
              <a:rPr lang="pl-PL"/>
              <a:t>96-07-16</a:t>
            </a:r>
            <a:endParaRPr lang="pl-PL" sz="1200" i="0"/>
          </a:p>
        </p:txBody>
      </p:sp>
      <p:sp>
        <p:nvSpPr>
          <p:cNvPr id="205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77925" y="696913"/>
            <a:ext cx="4641850" cy="3481387"/>
          </a:xfrm>
          <a:prstGeom prst="rect">
            <a:avLst/>
          </a:prstGeom>
          <a:noFill/>
          <a:ln w="12700" cap="sq">
            <a:solidFill>
              <a:schemeClr val="tx1"/>
            </a:solidFill>
            <a:miter lim="800000"/>
            <a:headEnd/>
            <a:tailEnd/>
          </a:ln>
        </p:spPr>
      </p:sp>
      <p:sp>
        <p:nvSpPr>
          <p:cNvPr id="205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31863" y="4410075"/>
            <a:ext cx="5133975" cy="417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3675" tIns="46840" rIns="93675" bIns="4684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20150"/>
            <a:ext cx="3032125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9381" tIns="0" rIns="19381" bIns="0" numCol="1" anchor="b" anchorCtr="0" compatLnSpc="1">
            <a:prstTxWarp prst="textNoShape">
              <a:avLst/>
            </a:prstTxWarp>
          </a:bodyPr>
          <a:lstStyle>
            <a:lvl1pPr defTabSz="930275">
              <a:defRPr kumimoji="1" sz="1000" i="1">
                <a:latin typeface="Tahoma" pitchFamily="34" charset="0"/>
              </a:defRPr>
            </a:lvl1pPr>
          </a:lstStyle>
          <a:p>
            <a:r>
              <a:rPr lang="pl-PL"/>
              <a:t>*</a:t>
            </a:r>
            <a:endParaRPr lang="pl-PL" sz="1200" i="0"/>
          </a:p>
        </p:txBody>
      </p:sp>
      <p:sp>
        <p:nvSpPr>
          <p:cNvPr id="205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65575" y="8820150"/>
            <a:ext cx="3032125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9381" tIns="0" rIns="19381" bIns="0" numCol="1" anchor="b" anchorCtr="0" compatLnSpc="1">
            <a:prstTxWarp prst="textNoShape">
              <a:avLst/>
            </a:prstTxWarp>
          </a:bodyPr>
          <a:lstStyle>
            <a:lvl1pPr algn="r" defTabSz="930275">
              <a:defRPr kumimoji="1" sz="1000" i="1">
                <a:latin typeface="Tahoma" pitchFamily="34" charset="0"/>
              </a:defRPr>
            </a:lvl1pPr>
          </a:lstStyle>
          <a:p>
            <a:r>
              <a:rPr lang="pl-PL"/>
              <a:t>##</a:t>
            </a:r>
            <a:endParaRPr lang="pl-PL" sz="1200" i="0"/>
          </a:p>
        </p:txBody>
      </p:sp>
    </p:spTree>
    <p:extLst>
      <p:ext uri="{BB962C8B-B14F-4D97-AF65-F5344CB8AC3E}">
        <p14:creationId xmlns:p14="http://schemas.microsoft.com/office/powerpoint/2010/main" val="884954631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ahoma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ahoma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ahoma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ahoma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ahoma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pl-PL"/>
              <a:t>*</a:t>
            </a:r>
            <a:endParaRPr lang="pl-PL" sz="1200" i="0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pl-PL"/>
              <a:t>96-07-16</a:t>
            </a:r>
            <a:endParaRPr lang="pl-PL" sz="1200" i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pl-PL"/>
              <a:t>*</a:t>
            </a:r>
            <a:endParaRPr lang="pl-PL" sz="1200" i="0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r>
              <a:rPr lang="pl-PL"/>
              <a:t>##</a:t>
            </a:r>
            <a:endParaRPr lang="pl-PL" sz="1200" i="0"/>
          </a:p>
        </p:txBody>
      </p:sp>
      <p:sp>
        <p:nvSpPr>
          <p:cNvPr id="21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842" name="Group 2"/>
          <p:cNvGrpSpPr>
            <a:grpSpLocks/>
          </p:cNvGrpSpPr>
          <p:nvPr/>
        </p:nvGrpSpPr>
        <p:grpSpPr bwMode="auto">
          <a:xfrm>
            <a:off x="0" y="2438400"/>
            <a:ext cx="9009063" cy="1052513"/>
            <a:chOff x="0" y="1536"/>
            <a:chExt cx="5675" cy="663"/>
          </a:xfrm>
        </p:grpSpPr>
        <p:grpSp>
          <p:nvGrpSpPr>
            <p:cNvPr id="35843" name="Group 3"/>
            <p:cNvGrpSpPr>
              <a:grpSpLocks/>
            </p:cNvGrpSpPr>
            <p:nvPr/>
          </p:nvGrpSpPr>
          <p:grpSpPr bwMode="auto">
            <a:xfrm>
              <a:off x="183" y="1604"/>
              <a:ext cx="448" cy="299"/>
              <a:chOff x="720" y="336"/>
              <a:chExt cx="624" cy="432"/>
            </a:xfrm>
          </p:grpSpPr>
          <p:sp>
            <p:nvSpPr>
              <p:cNvPr id="35844" name="Rectangle 4"/>
              <p:cNvSpPr>
                <a:spLocks noChangeArrowheads="1"/>
              </p:cNvSpPr>
              <p:nvPr/>
            </p:nvSpPr>
            <p:spPr bwMode="auto">
              <a:xfrm>
                <a:off x="720" y="336"/>
                <a:ext cx="384" cy="432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5845" name="Rectangle 5"/>
              <p:cNvSpPr>
                <a:spLocks noChangeArrowheads="1"/>
              </p:cNvSpPr>
              <p:nvPr/>
            </p:nvSpPr>
            <p:spPr bwMode="auto">
              <a:xfrm>
                <a:off x="1056" y="336"/>
                <a:ext cx="288" cy="432"/>
              </a:xfrm>
              <a:prstGeom prst="rect">
                <a:avLst/>
              </a:prstGeom>
              <a:gradFill rotWithShape="0">
                <a:gsLst>
                  <a:gs pos="0">
                    <a:schemeClr val="folHlink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5846" name="Group 6"/>
            <p:cNvGrpSpPr>
              <a:grpSpLocks/>
            </p:cNvGrpSpPr>
            <p:nvPr/>
          </p:nvGrpSpPr>
          <p:grpSpPr bwMode="auto">
            <a:xfrm>
              <a:off x="261" y="1870"/>
              <a:ext cx="465" cy="299"/>
              <a:chOff x="912" y="2640"/>
              <a:chExt cx="672" cy="432"/>
            </a:xfrm>
          </p:grpSpPr>
          <p:sp>
            <p:nvSpPr>
              <p:cNvPr id="35847" name="Rectangle 7"/>
              <p:cNvSpPr>
                <a:spLocks noChangeArrowheads="1"/>
              </p:cNvSpPr>
              <p:nvPr/>
            </p:nvSpPr>
            <p:spPr bwMode="auto">
              <a:xfrm>
                <a:off x="912" y="2640"/>
                <a:ext cx="384" cy="432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5848" name="Rectangle 8"/>
              <p:cNvSpPr>
                <a:spLocks noChangeArrowheads="1"/>
              </p:cNvSpPr>
              <p:nvPr/>
            </p:nvSpPr>
            <p:spPr bwMode="auto">
              <a:xfrm>
                <a:off x="1248" y="2640"/>
                <a:ext cx="336" cy="432"/>
              </a:xfrm>
              <a:prstGeom prst="rect">
                <a:avLst/>
              </a:prstGeom>
              <a:gradFill rotWithShape="0">
                <a:gsLst>
                  <a:gs pos="0">
                    <a:schemeClr val="accent2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35849" name="Rectangle 9"/>
            <p:cNvSpPr>
              <a:spLocks noChangeArrowheads="1"/>
            </p:cNvSpPr>
            <p:nvPr/>
          </p:nvSpPr>
          <p:spPr bwMode="auto">
            <a:xfrm>
              <a:off x="0" y="1824"/>
              <a:ext cx="353" cy="266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hlink"/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850" name="Rectangle 10"/>
            <p:cNvSpPr>
              <a:spLocks noChangeArrowheads="1"/>
            </p:cNvSpPr>
            <p:nvPr/>
          </p:nvSpPr>
          <p:spPr bwMode="auto">
            <a:xfrm>
              <a:off x="400" y="1536"/>
              <a:ext cx="20" cy="6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851" name="Rectangle 11"/>
            <p:cNvSpPr>
              <a:spLocks noChangeArrowheads="1"/>
            </p:cNvSpPr>
            <p:nvPr/>
          </p:nvSpPr>
          <p:spPr bwMode="auto">
            <a:xfrm flipV="1">
              <a:off x="199" y="2054"/>
              <a:ext cx="5476" cy="35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5852" name="Rectangle 12"/>
          <p:cNvSpPr>
            <a:spLocks noGrp="1" noChangeArrowheads="1"/>
          </p:cNvSpPr>
          <p:nvPr>
            <p:ph type="ctrTitle"/>
          </p:nvPr>
        </p:nvSpPr>
        <p:spPr>
          <a:xfrm>
            <a:off x="990600" y="1676400"/>
            <a:ext cx="7772400" cy="146208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pl-PL" noProof="0"/>
              <a:t>Kliknij, aby edytować styl</a:t>
            </a:r>
          </a:p>
        </p:txBody>
      </p:sp>
      <p:sp>
        <p:nvSpPr>
          <p:cNvPr id="35853" name="Rectangle 1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pPr lvl="0"/>
            <a:r>
              <a:rPr lang="pl-PL" noProof="0"/>
              <a:t>Kliknij, aby edytować styl wzorca podtytułu</a:t>
            </a:r>
          </a:p>
        </p:txBody>
      </p:sp>
      <p:sp>
        <p:nvSpPr>
          <p:cNvPr id="35854" name="Rectangle 14"/>
          <p:cNvSpPr>
            <a:spLocks noGrp="1" noChangeArrowheads="1"/>
          </p:cNvSpPr>
          <p:nvPr>
            <p:ph type="dt" sz="half" idx="2"/>
          </p:nvPr>
        </p:nvSpPr>
        <p:spPr>
          <a:xfrm>
            <a:off x="990600" y="6248400"/>
            <a:ext cx="1905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pl-PL"/>
          </a:p>
        </p:txBody>
      </p:sp>
      <p:sp>
        <p:nvSpPr>
          <p:cNvPr id="35855" name="Rectangle 15"/>
          <p:cNvSpPr>
            <a:spLocks noGrp="1" noChangeArrowheads="1"/>
          </p:cNvSpPr>
          <p:nvPr>
            <p:ph type="ftr" sz="quarter" idx="3"/>
          </p:nvPr>
        </p:nvSpPr>
        <p:spPr>
          <a:xfrm>
            <a:off x="3429000" y="6248400"/>
            <a:ext cx="28956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pl-PL"/>
          </a:p>
        </p:txBody>
      </p:sp>
      <p:sp>
        <p:nvSpPr>
          <p:cNvPr id="35856" name="Rectangle 1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6858000" y="6248400"/>
            <a:ext cx="1905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B226C93-4AF0-42CB-BCA1-7A443CFCDD42}" type="slidenum">
              <a:rPr lang="pl-PL"/>
              <a:pPr/>
              <a:t>‹#›</a:t>
            </a:fld>
            <a:endParaRPr lang="pl-PL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7DF7FC6-2C43-4727-B708-F73A2AD4240A}" type="slidenum">
              <a:rPr lang="pl-PL"/>
              <a:pPr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4001636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04050" y="214313"/>
            <a:ext cx="1951038" cy="5918200"/>
          </a:xfrm>
        </p:spPr>
        <p:txBody>
          <a:bodyPr vert="eaVert"/>
          <a:lstStyle/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0938" y="214313"/>
            <a:ext cx="5700712" cy="5918200"/>
          </a:xfrm>
        </p:spPr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E6CB456-1D78-4CFA-AA63-0B23DE588946}" type="slidenum">
              <a:rPr lang="pl-PL"/>
              <a:pPr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3393305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C29D94E-038F-4D2D-80A8-2F6BC0BA860D}" type="slidenum">
              <a:rPr lang="pl-PL"/>
              <a:pPr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7162077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422091C-8B75-48C7-BF20-E238830E095C}" type="slidenum">
              <a:rPr lang="pl-PL"/>
              <a:pPr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2410702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82688" y="2017713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5088" y="2017713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4B259A8-A676-4A3B-8890-C78DFE28C18D}" type="slidenum">
              <a:rPr lang="pl-PL"/>
              <a:pPr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9004193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pl-P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pl-P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34B9AA8-1A94-49B0-9398-704EA2725044}" type="slidenum">
              <a:rPr lang="pl-PL"/>
              <a:pPr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8587869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pl-P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pl-P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EEFD75F-4B49-40E7-A3B5-CB48A4C72BB8}" type="slidenum">
              <a:rPr lang="pl-PL"/>
              <a:pPr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9237005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pl-P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pl-P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588827B-EB64-4086-AEC4-DFFB6BA96DC7}" type="slidenum">
              <a:rPr lang="pl-PL"/>
              <a:pPr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584590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411020C-3145-4456-AA0F-8668F89049B6}" type="slidenum">
              <a:rPr lang="pl-PL"/>
              <a:pPr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229450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l-PL"/>
              <a:t>Kliknij ikonę, aby dodać obraz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E1AEB4D-AAB8-4528-8F6C-1836137459E0}" type="slidenum">
              <a:rPr lang="pl-PL"/>
              <a:pPr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1432270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ChangeArrowheads="1"/>
          </p:cNvSpPr>
          <p:nvPr/>
        </p:nvSpPr>
        <p:spPr bwMode="ltGray">
          <a:xfrm>
            <a:off x="417513" y="1098550"/>
            <a:ext cx="438150" cy="47466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pl-PL" sz="2400">
              <a:latin typeface="Tahoma" pitchFamily="34" charset="0"/>
            </a:endParaRPr>
          </a:p>
        </p:txBody>
      </p:sp>
      <p:sp>
        <p:nvSpPr>
          <p:cNvPr id="34819" name="Rectangle 3"/>
          <p:cNvSpPr>
            <a:spLocks noChangeArrowheads="1"/>
          </p:cNvSpPr>
          <p:nvPr/>
        </p:nvSpPr>
        <p:spPr bwMode="ltGray">
          <a:xfrm>
            <a:off x="800100" y="1098550"/>
            <a:ext cx="328613" cy="474663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pl-PL" sz="2400">
              <a:latin typeface="Tahoma" pitchFamily="34" charset="0"/>
            </a:endParaRPr>
          </a:p>
        </p:txBody>
      </p:sp>
      <p:sp>
        <p:nvSpPr>
          <p:cNvPr id="34820" name="Rectangle 4"/>
          <p:cNvSpPr>
            <a:spLocks noChangeArrowheads="1"/>
          </p:cNvSpPr>
          <p:nvPr/>
        </p:nvSpPr>
        <p:spPr bwMode="ltGray">
          <a:xfrm>
            <a:off x="541338" y="1520825"/>
            <a:ext cx="422275" cy="474663"/>
          </a:xfrm>
          <a:prstGeom prst="rect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pl-PL" sz="2400">
              <a:latin typeface="Tahoma" pitchFamily="34" charset="0"/>
            </a:endParaRPr>
          </a:p>
        </p:txBody>
      </p:sp>
      <p:sp>
        <p:nvSpPr>
          <p:cNvPr id="34821" name="Rectangle 5"/>
          <p:cNvSpPr>
            <a:spLocks noChangeArrowheads="1"/>
          </p:cNvSpPr>
          <p:nvPr/>
        </p:nvSpPr>
        <p:spPr bwMode="ltGray">
          <a:xfrm>
            <a:off x="911225" y="1520825"/>
            <a:ext cx="368300" cy="474663"/>
          </a:xfrm>
          <a:prstGeom prst="rect">
            <a:avLst/>
          </a:prstGeom>
          <a:gradFill rotWithShape="0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pl-PL" sz="2400">
              <a:latin typeface="Tahoma" pitchFamily="34" charset="0"/>
            </a:endParaRPr>
          </a:p>
        </p:txBody>
      </p:sp>
      <p:sp>
        <p:nvSpPr>
          <p:cNvPr id="34822" name="Rectangle 6"/>
          <p:cNvSpPr>
            <a:spLocks noChangeArrowheads="1"/>
          </p:cNvSpPr>
          <p:nvPr/>
        </p:nvSpPr>
        <p:spPr bwMode="ltGray">
          <a:xfrm>
            <a:off x="127000" y="1447800"/>
            <a:ext cx="560388" cy="422275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pl-PL" sz="2400">
              <a:latin typeface="Tahoma" pitchFamily="34" charset="0"/>
            </a:endParaRPr>
          </a:p>
        </p:txBody>
      </p:sp>
      <p:sp>
        <p:nvSpPr>
          <p:cNvPr id="34823" name="Rectangle 7"/>
          <p:cNvSpPr>
            <a:spLocks noChangeArrowheads="1"/>
          </p:cNvSpPr>
          <p:nvPr/>
        </p:nvSpPr>
        <p:spPr bwMode="gray">
          <a:xfrm>
            <a:off x="762000" y="990600"/>
            <a:ext cx="31750" cy="1052513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pl-PL" sz="2400">
              <a:latin typeface="Tahoma" pitchFamily="34" charset="0"/>
            </a:endParaRPr>
          </a:p>
        </p:txBody>
      </p:sp>
      <p:sp>
        <p:nvSpPr>
          <p:cNvPr id="34824" name="Rectangle 8"/>
          <p:cNvSpPr>
            <a:spLocks noChangeArrowheads="1"/>
          </p:cNvSpPr>
          <p:nvPr/>
        </p:nvSpPr>
        <p:spPr bwMode="gray">
          <a:xfrm>
            <a:off x="442913" y="1781175"/>
            <a:ext cx="8226425" cy="31750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pl-PL" sz="2400">
              <a:latin typeface="Tahoma" pitchFamily="34" charset="0"/>
            </a:endParaRPr>
          </a:p>
        </p:txBody>
      </p:sp>
      <p:sp>
        <p:nvSpPr>
          <p:cNvPr id="34825" name="Rectangle 9"/>
          <p:cNvSpPr>
            <a:spLocks noGrp="1" noChangeArrowheads="1"/>
          </p:cNvSpPr>
          <p:nvPr>
            <p:ph type="title"/>
          </p:nvPr>
        </p:nvSpPr>
        <p:spPr bwMode="auto">
          <a:xfrm>
            <a:off x="1150938" y="214313"/>
            <a:ext cx="7793037" cy="1462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pl-PL"/>
              <a:t>Kliknij, aby edytować styl wzorca tytułu</a:t>
            </a:r>
          </a:p>
        </p:txBody>
      </p:sp>
      <p:sp>
        <p:nvSpPr>
          <p:cNvPr id="34826" name="Rectangle 10"/>
          <p:cNvSpPr>
            <a:spLocks noGrp="1" noChangeArrowheads="1"/>
          </p:cNvSpPr>
          <p:nvPr>
            <p:ph type="body" idx="1"/>
          </p:nvPr>
        </p:nvSpPr>
        <p:spPr bwMode="auto">
          <a:xfrm>
            <a:off x="1182688" y="2017713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34827" name="Rectangle 11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162050" y="6243638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latin typeface="+mn-lt"/>
              </a:defRPr>
            </a:lvl1pPr>
          </a:lstStyle>
          <a:p>
            <a:endParaRPr lang="pl-PL"/>
          </a:p>
        </p:txBody>
      </p:sp>
      <p:sp>
        <p:nvSpPr>
          <p:cNvPr id="34828" name="Rectangle 1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657600" y="6243638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latin typeface="+mn-lt"/>
              </a:defRPr>
            </a:lvl1pPr>
          </a:lstStyle>
          <a:p>
            <a:endParaRPr lang="pl-PL"/>
          </a:p>
        </p:txBody>
      </p:sp>
      <p:sp>
        <p:nvSpPr>
          <p:cNvPr id="34829" name="Rectangle 1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42150" y="6243638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latin typeface="+mn-lt"/>
              </a:defRPr>
            </a:lvl1pPr>
          </a:lstStyle>
          <a:p>
            <a:fld id="{820423B9-F8C6-40E0-9A60-29A4D9A7DD4A}" type="slidenum">
              <a:rPr lang="pl-PL"/>
              <a:pPr/>
              <a:t>‹#›</a:t>
            </a:fld>
            <a:endParaRPr lang="pl-P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itchFamily="2" charset="2"/>
        <a:buChar char="n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SzPct val="55000"/>
        <a:buFont typeface="Wingdings" pitchFamily="2" charset="2"/>
        <a:buChar char="n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50000"/>
        <a:buFont typeface="Wingdings" pitchFamily="2" charset="2"/>
        <a:buChar char="n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5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Rectangle 4"/>
          <p:cNvSpPr>
            <a:spLocks noGrp="1" noChangeArrowheads="1"/>
          </p:cNvSpPr>
          <p:nvPr>
            <p:ph type="ctrTitle"/>
          </p:nvPr>
        </p:nvSpPr>
        <p:spPr>
          <a:xfrm>
            <a:off x="882661" y="291316"/>
            <a:ext cx="7416824" cy="1462088"/>
          </a:xfrm>
        </p:spPr>
        <p:txBody>
          <a:bodyPr/>
          <a:lstStyle/>
          <a:p>
            <a:pPr algn="ctr"/>
            <a:r>
              <a:rPr lang="pl-PL" sz="4000" b="1" dirty="0" err="1">
                <a:solidFill>
                  <a:schemeClr val="tx1"/>
                </a:solidFill>
              </a:rPr>
              <a:t>Classical</a:t>
            </a:r>
            <a:r>
              <a:rPr lang="pl-PL" sz="4000" b="1" dirty="0">
                <a:solidFill>
                  <a:schemeClr val="tx1"/>
                </a:solidFill>
              </a:rPr>
              <a:t> </a:t>
            </a:r>
            <a:r>
              <a:rPr lang="pl-PL" sz="4000" b="1" dirty="0" err="1">
                <a:solidFill>
                  <a:schemeClr val="tx1"/>
                </a:solidFill>
              </a:rPr>
              <a:t>predictive</a:t>
            </a:r>
            <a:r>
              <a:rPr lang="pl-PL" sz="4000" b="1" dirty="0">
                <a:solidFill>
                  <a:schemeClr val="tx1"/>
                </a:solidFill>
              </a:rPr>
              <a:t> </a:t>
            </a:r>
            <a:r>
              <a:rPr lang="pl-PL" sz="4000" b="1" dirty="0" err="1">
                <a:solidFill>
                  <a:schemeClr val="tx1"/>
                </a:solidFill>
              </a:rPr>
              <a:t>models</a:t>
            </a:r>
            <a:r>
              <a:rPr lang="pl-PL" sz="4000" b="1" dirty="0">
                <a:solidFill>
                  <a:schemeClr val="tx1"/>
                </a:solidFill>
              </a:rPr>
              <a:t>: </a:t>
            </a:r>
            <a:r>
              <a:rPr lang="pl-PL" sz="4000" b="1" dirty="0" err="1">
                <a:solidFill>
                  <a:schemeClr val="tx1"/>
                </a:solidFill>
              </a:rPr>
              <a:t>regression</a:t>
            </a:r>
            <a:r>
              <a:rPr lang="pl-PL" sz="4000" b="1" dirty="0">
                <a:solidFill>
                  <a:schemeClr val="tx1"/>
                </a:solidFill>
              </a:rPr>
              <a:t> </a:t>
            </a:r>
            <a:r>
              <a:rPr lang="pl-PL" sz="4000" b="1" dirty="0" err="1">
                <a:solidFill>
                  <a:schemeClr val="tx1"/>
                </a:solidFill>
              </a:rPr>
              <a:t>approach</a:t>
            </a:r>
            <a:endParaRPr lang="pl-PL" sz="4000" b="1" dirty="0">
              <a:solidFill>
                <a:schemeClr val="tx1"/>
              </a:solidFill>
            </a:endParaRPr>
          </a:p>
        </p:txBody>
      </p:sp>
      <p:pic>
        <p:nvPicPr>
          <p:cNvPr id="2" name="Picture 5">
            <a:extLst>
              <a:ext uri="{FF2B5EF4-FFF2-40B4-BE49-F238E27FC236}">
                <a16:creationId xmlns:a16="http://schemas.microsoft.com/office/drawing/2014/main" id="{ECCB9E94-5BC2-390A-4AB9-9DD63760F1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4" y="6128724"/>
            <a:ext cx="4169443" cy="515576"/>
          </a:xfrm>
          <a:prstGeom prst="rect">
            <a:avLst/>
          </a:prstGeom>
        </p:spPr>
      </p:pic>
      <p:sp>
        <p:nvSpPr>
          <p:cNvPr id="4" name="TextBox 7">
            <a:extLst>
              <a:ext uri="{FF2B5EF4-FFF2-40B4-BE49-F238E27FC236}">
                <a16:creationId xmlns:a16="http://schemas.microsoft.com/office/drawing/2014/main" id="{6CE7BE50-8F40-B39E-0339-7A66133CBAF0}"/>
              </a:ext>
            </a:extLst>
          </p:cNvPr>
          <p:cNvSpPr txBox="1"/>
          <p:nvPr/>
        </p:nvSpPr>
        <p:spPr>
          <a:xfrm>
            <a:off x="181419" y="5903893"/>
            <a:ext cx="440965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Preparation of this workshop has been supported by the Polish National Agency for Academic Exchange under the Strategic Partnerships </a:t>
            </a:r>
            <a:r>
              <a:rPr lang="en-US" sz="1400" dirty="0" err="1"/>
              <a:t>programme</a:t>
            </a:r>
            <a:r>
              <a:rPr lang="en-US" sz="1400" dirty="0"/>
              <a:t>, grant number BPI/PST/2021/1/00069/U/00001.</a:t>
            </a:r>
          </a:p>
        </p:txBody>
      </p:sp>
      <p:sp>
        <p:nvSpPr>
          <p:cNvPr id="6" name="Podtytuł 5">
            <a:extLst>
              <a:ext uri="{FF2B5EF4-FFF2-40B4-BE49-F238E27FC236}">
                <a16:creationId xmlns:a16="http://schemas.microsoft.com/office/drawing/2014/main" id="{A1A44E8F-CFD2-A5A8-D76B-EAF56C7DBA2D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390673" y="2552700"/>
            <a:ext cx="6400800" cy="2850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4000" b="1" dirty="0"/>
              <a:t>Bartosz Witkowski, </a:t>
            </a:r>
            <a:r>
              <a:rPr lang="pl-PL" sz="4000" b="1" dirty="0" err="1"/>
              <a:t>PhD</a:t>
            </a:r>
            <a:endParaRPr lang="en-US" sz="4000" b="1" dirty="0"/>
          </a:p>
          <a:p>
            <a:pPr algn="ctr"/>
            <a:endParaRPr lang="pl-PL" sz="2400" b="1" dirty="0"/>
          </a:p>
          <a:p>
            <a:pPr algn="ctr"/>
            <a:r>
              <a:rPr lang="pl-PL" sz="2400" b="1" dirty="0"/>
              <a:t>Full</a:t>
            </a:r>
            <a:r>
              <a:rPr lang="en-US" sz="2400" b="1" dirty="0"/>
              <a:t> Professor – SGH Warsaw School of Economics</a:t>
            </a:r>
          </a:p>
          <a:p>
            <a:pPr algn="ctr"/>
            <a:endParaRPr lang="pl-PL" sz="2400" dirty="0"/>
          </a:p>
          <a:p>
            <a:pPr algn="ctr"/>
            <a:r>
              <a:rPr lang="pl-PL" sz="2400" dirty="0"/>
              <a:t>bwitko@sgh.waw.pl</a:t>
            </a:r>
            <a:endParaRPr lang="en-US" sz="2400" dirty="0"/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00" grpId="0" autoUpdateAnimBg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 lIns="92075" tIns="46037" rIns="92075" bIns="46037" anchor="ctr"/>
          <a:lstStyle/>
          <a:p>
            <a:r>
              <a:rPr lang="pl-PL" sz="3600" dirty="0" err="1"/>
              <a:t>Multiple</a:t>
            </a:r>
            <a:r>
              <a:rPr lang="pl-PL" sz="3600" dirty="0"/>
              <a:t> </a:t>
            </a:r>
            <a:r>
              <a:rPr lang="pl-PL" sz="3600" dirty="0" err="1"/>
              <a:t>regression</a:t>
            </a:r>
            <a:endParaRPr lang="pl-PL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267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395536" y="2017713"/>
                <a:ext cx="8559552" cy="4114800"/>
              </a:xfrm>
              <a:noFill/>
              <a:ln/>
            </p:spPr>
            <p:txBody>
              <a:bodyPr lIns="182562" tIns="46037" rIns="182562" bIns="46037"/>
              <a:lstStyle/>
              <a:p>
                <a:r>
                  <a:rPr lang="pl-PL" sz="2400" dirty="0"/>
                  <a:t>Suppose </a:t>
                </a:r>
                <a:r>
                  <a:rPr lang="pl-PL" sz="2400" dirty="0" err="1"/>
                  <a:t>there</a:t>
                </a:r>
                <a:r>
                  <a:rPr lang="pl-PL" sz="2400" dirty="0"/>
                  <a:t> </a:t>
                </a:r>
                <a:r>
                  <a:rPr lang="pl-PL" sz="2400" dirty="0" err="1"/>
                  <a:t>are</a:t>
                </a:r>
                <a:r>
                  <a:rPr lang="pl-PL" sz="2400" dirty="0"/>
                  <a:t> </a:t>
                </a:r>
                <a:r>
                  <a:rPr lang="pl-PL" sz="2400" dirty="0" err="1"/>
                  <a:t>more</a:t>
                </a:r>
                <a:r>
                  <a:rPr lang="pl-PL" sz="2400" dirty="0"/>
                  <a:t> independent </a:t>
                </a:r>
                <a:r>
                  <a:rPr lang="pl-PL" sz="2400" dirty="0" err="1"/>
                  <a:t>variables</a:t>
                </a:r>
                <a:r>
                  <a:rPr lang="pl-PL" sz="2400" dirty="0"/>
                  <a:t>, the </a:t>
                </a:r>
                <a:r>
                  <a:rPr lang="pl-PL" sz="2400" dirty="0" err="1"/>
                  <a:t>linear</a:t>
                </a:r>
                <a:r>
                  <a:rPr lang="pl-PL" sz="2400" dirty="0"/>
                  <a:t> </a:t>
                </a:r>
                <a:r>
                  <a:rPr lang="pl-PL" sz="2400" dirty="0" err="1"/>
                  <a:t>regression</a:t>
                </a:r>
                <a:r>
                  <a:rPr lang="pl-PL" sz="2400" dirty="0"/>
                  <a:t> </a:t>
                </a:r>
                <a:r>
                  <a:rPr lang="pl-PL" sz="2400" dirty="0" err="1"/>
                  <a:t>then</a:t>
                </a:r>
                <a:r>
                  <a:rPr lang="pl-PL" sz="2400" dirty="0"/>
                  <a:t> </a:t>
                </a:r>
                <a:r>
                  <a:rPr lang="pl-PL" sz="2400" dirty="0" err="1"/>
                  <a:t>becomes</a:t>
                </a:r>
                <a:endParaRPr lang="pl-PL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l-PL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l-PL" sz="2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l-PL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l-PL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l-PL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l-PL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pl-PL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l-PL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l-PL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l-PL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pl-PL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pl-PL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l-PL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pl-PL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pl-PL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l-PL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l-PL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l-PL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pl-PL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pl-PL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l-PL" sz="24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pl-PL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pl-PL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l-PL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l-PL" sz="2400" b="0" i="1" smtClean="0">
                          <a:latin typeface="Cambria Math" panose="02040503050406030204" pitchFamily="18" charset="0"/>
                        </a:rPr>
                        <m:t>…+</m:t>
                      </m:r>
                      <m:sSub>
                        <m:sSubPr>
                          <m:ctrlPr>
                            <a:rPr lang="pl-PL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l-PL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pl-PL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b>
                        <m:sSubPr>
                          <m:ctrlPr>
                            <a:rPr lang="pl-PL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l-PL" sz="24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pl-PL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pl-PL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l-PL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l-PL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l-PL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pl-PL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pl-PL" sz="2400" b="0" dirty="0"/>
              </a:p>
              <a:p>
                <a:r>
                  <a:rPr lang="pl-PL" sz="2400" dirty="0" err="1"/>
                  <a:t>An</a:t>
                </a:r>
                <a:r>
                  <a:rPr lang="pl-PL" sz="2400" dirty="0"/>
                  <a:t> </a:t>
                </a:r>
                <a:r>
                  <a:rPr lang="pl-PL" sz="2400" dirty="0" err="1"/>
                  <a:t>example</a:t>
                </a:r>
                <a:r>
                  <a:rPr lang="pl-PL" sz="2400" dirty="0"/>
                  <a:t>: Altman (1968)</a:t>
                </a:r>
              </a:p>
            </p:txBody>
          </p:sp>
        </mc:Choice>
        <mc:Fallback xmlns="">
          <p:sp>
            <p:nvSpPr>
              <p:cNvPr id="11267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95536" y="2017713"/>
                <a:ext cx="8559552" cy="4114800"/>
              </a:xfrm>
              <a:blipFill>
                <a:blip r:embed="rId2"/>
                <a:stretch>
                  <a:fillRect t="-1185"/>
                </a:stretch>
              </a:blipFill>
              <a:ln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Obraz 4">
            <a:extLst>
              <a:ext uri="{FF2B5EF4-FFF2-40B4-BE49-F238E27FC236}">
                <a16:creationId xmlns:a16="http://schemas.microsoft.com/office/drawing/2014/main" id="{1C5DE8F8-4229-2832-75F8-D168A94A02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030393">
            <a:off x="395536" y="3861048"/>
            <a:ext cx="6134100" cy="2438400"/>
          </a:xfrm>
          <a:prstGeom prst="rect">
            <a:avLst/>
          </a:prstGeom>
        </p:spPr>
      </p:pic>
      <p:pic>
        <p:nvPicPr>
          <p:cNvPr id="9" name="Obraz 8">
            <a:extLst>
              <a:ext uri="{FF2B5EF4-FFF2-40B4-BE49-F238E27FC236}">
                <a16:creationId xmlns:a16="http://schemas.microsoft.com/office/drawing/2014/main" id="{9EEB37CF-E07C-086F-DEF3-E8DD201139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1760" y="4707140"/>
            <a:ext cx="6610350" cy="2066925"/>
          </a:xfrm>
          <a:prstGeom prst="rect">
            <a:avLst/>
          </a:prstGeom>
        </p:spPr>
      </p:pic>
      <p:pic>
        <p:nvPicPr>
          <p:cNvPr id="11" name="Obraz 10">
            <a:extLst>
              <a:ext uri="{FF2B5EF4-FFF2-40B4-BE49-F238E27FC236}">
                <a16:creationId xmlns:a16="http://schemas.microsoft.com/office/drawing/2014/main" id="{597088D4-6A6A-0B96-6B32-CD07458501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09846" y="2711429"/>
            <a:ext cx="1445242" cy="1654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016243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1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112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112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0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0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 lIns="92075" tIns="46037" rIns="92075" bIns="46037" anchor="ctr"/>
          <a:lstStyle/>
          <a:p>
            <a:r>
              <a:rPr lang="pl-PL" sz="3600" dirty="0" err="1"/>
              <a:t>Ordinary</a:t>
            </a:r>
            <a:r>
              <a:rPr lang="pl-PL" sz="3600" dirty="0"/>
              <a:t> </a:t>
            </a:r>
            <a:r>
              <a:rPr lang="pl-PL" sz="3600" dirty="0" err="1"/>
              <a:t>least</a:t>
            </a:r>
            <a:r>
              <a:rPr lang="pl-PL" sz="3600" dirty="0"/>
              <a:t> </a:t>
            </a:r>
            <a:r>
              <a:rPr lang="pl-PL" sz="3600" dirty="0" err="1"/>
              <a:t>squares</a:t>
            </a:r>
            <a:endParaRPr lang="pl-PL" sz="3600" dirty="0"/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9552" y="2017713"/>
            <a:ext cx="8415536" cy="4625974"/>
          </a:xfrm>
          <a:noFill/>
          <a:ln/>
        </p:spPr>
        <p:txBody>
          <a:bodyPr lIns="182562" tIns="46037" rIns="182562" bIns="46037"/>
          <a:lstStyle/>
          <a:p>
            <a:r>
              <a:rPr lang="pl-PL" sz="2200" dirty="0"/>
              <a:t>How </a:t>
            </a:r>
            <a:r>
              <a:rPr lang="pl-PL" sz="2200" dirty="0" err="1"/>
              <a:t>can</a:t>
            </a:r>
            <a:r>
              <a:rPr lang="pl-PL" sz="2200" dirty="0"/>
              <a:t> we </a:t>
            </a:r>
            <a:r>
              <a:rPr lang="pl-PL" sz="2200" dirty="0" err="1"/>
              <a:t>attain</a:t>
            </a:r>
            <a:r>
              <a:rPr lang="pl-PL" sz="2200" dirty="0"/>
              <a:t> the </a:t>
            </a:r>
            <a:r>
              <a:rPr lang="pl-PL" sz="2200" dirty="0" err="1"/>
              <a:t>values</a:t>
            </a:r>
            <a:r>
              <a:rPr lang="pl-PL" sz="2200" dirty="0"/>
              <a:t> of </a:t>
            </a:r>
            <a:r>
              <a:rPr lang="pl-PL" sz="2200" dirty="0" err="1"/>
              <a:t>parameters</a:t>
            </a:r>
            <a:r>
              <a:rPr lang="pl-PL" sz="2200" dirty="0"/>
              <a:t>?</a:t>
            </a:r>
          </a:p>
          <a:p>
            <a:r>
              <a:rPr lang="pl-PL" sz="2200" dirty="0"/>
              <a:t>The </a:t>
            </a:r>
            <a:r>
              <a:rPr lang="pl-PL" sz="2200" dirty="0" err="1"/>
              <a:t>difference</a:t>
            </a:r>
            <a:r>
              <a:rPr lang="pl-PL" sz="2200" dirty="0"/>
              <a:t> </a:t>
            </a:r>
            <a:r>
              <a:rPr lang="pl-PL" sz="2200" dirty="0" err="1"/>
              <a:t>between</a:t>
            </a:r>
            <a:r>
              <a:rPr lang="pl-PL" sz="2200" dirty="0"/>
              <a:t> </a:t>
            </a:r>
            <a:r>
              <a:rPr lang="pl-PL" sz="2200" dirty="0" err="1"/>
              <a:t>calculation</a:t>
            </a:r>
            <a:r>
              <a:rPr lang="pl-PL" sz="2200" dirty="0"/>
              <a:t> and </a:t>
            </a:r>
            <a:r>
              <a:rPr lang="pl-PL" sz="2200" dirty="0" err="1"/>
              <a:t>estimation</a:t>
            </a:r>
            <a:endParaRPr lang="pl-PL" sz="2200" dirty="0"/>
          </a:p>
          <a:p>
            <a:r>
              <a:rPr lang="pl-PL" sz="2200" dirty="0"/>
              <a:t>Most popular </a:t>
            </a:r>
            <a:r>
              <a:rPr lang="pl-PL" sz="2200" dirty="0" err="1"/>
              <a:t>method</a:t>
            </a:r>
            <a:r>
              <a:rPr lang="pl-PL" sz="2200" dirty="0"/>
              <a:t> of </a:t>
            </a:r>
            <a:r>
              <a:rPr lang="pl-PL" sz="2200" dirty="0" err="1"/>
              <a:t>estimation</a:t>
            </a:r>
            <a:r>
              <a:rPr lang="pl-PL" sz="2200" dirty="0"/>
              <a:t> of </a:t>
            </a:r>
            <a:r>
              <a:rPr lang="pl-PL" sz="2200" dirty="0" err="1"/>
              <a:t>linear</a:t>
            </a:r>
            <a:r>
              <a:rPr lang="pl-PL" sz="2200" dirty="0"/>
              <a:t> </a:t>
            </a:r>
            <a:r>
              <a:rPr lang="pl-PL" sz="2200" dirty="0" err="1"/>
              <a:t>models</a:t>
            </a:r>
            <a:r>
              <a:rPr lang="pl-PL" sz="2200" dirty="0"/>
              <a:t>: </a:t>
            </a:r>
            <a:r>
              <a:rPr lang="pl-PL" sz="2200" dirty="0" err="1"/>
              <a:t>ordinary</a:t>
            </a:r>
            <a:r>
              <a:rPr lang="pl-PL" sz="2200" dirty="0"/>
              <a:t> </a:t>
            </a:r>
            <a:r>
              <a:rPr lang="pl-PL" sz="2200" dirty="0" err="1"/>
              <a:t>least</a:t>
            </a:r>
            <a:r>
              <a:rPr lang="pl-PL" sz="2200" dirty="0"/>
              <a:t> </a:t>
            </a:r>
            <a:r>
              <a:rPr lang="pl-PL" sz="2200" dirty="0" err="1"/>
              <a:t>squares</a:t>
            </a:r>
            <a:r>
              <a:rPr lang="pl-PL" sz="2200" dirty="0"/>
              <a:t> (OLS)</a:t>
            </a:r>
          </a:p>
          <a:p>
            <a:r>
              <a:rPr lang="pl-PL" sz="2200" dirty="0"/>
              <a:t>Idea: </a:t>
            </a:r>
            <a:r>
              <a:rPr lang="pl-PL" sz="2200" dirty="0" err="1"/>
              <a:t>find</a:t>
            </a:r>
            <a:r>
              <a:rPr lang="pl-PL" sz="2200" dirty="0"/>
              <a:t> </a:t>
            </a:r>
            <a:r>
              <a:rPr lang="pl-PL" sz="2200" dirty="0" err="1"/>
              <a:t>such</a:t>
            </a:r>
            <a:r>
              <a:rPr lang="pl-PL" sz="2200" dirty="0"/>
              <a:t> </a:t>
            </a:r>
            <a:r>
              <a:rPr lang="pl-PL" sz="2200" dirty="0" err="1"/>
              <a:t>estimates</a:t>
            </a:r>
            <a:r>
              <a:rPr lang="pl-PL" sz="2200" dirty="0"/>
              <a:t> of </a:t>
            </a:r>
            <a:r>
              <a:rPr lang="pl-PL" sz="2200" dirty="0" err="1"/>
              <a:t>parameters</a:t>
            </a:r>
            <a:r>
              <a:rPr lang="pl-PL" sz="2200" dirty="0"/>
              <a:t> </a:t>
            </a:r>
            <a:r>
              <a:rPr lang="pl-PL" sz="2200" dirty="0" err="1"/>
              <a:t>that</a:t>
            </a:r>
            <a:r>
              <a:rPr lang="pl-PL" sz="2200" dirty="0"/>
              <a:t> </a:t>
            </a:r>
            <a:r>
              <a:rPr lang="pl-PL" sz="2200" dirty="0" err="1"/>
              <a:t>minimize</a:t>
            </a:r>
            <a:r>
              <a:rPr lang="pl-PL" sz="2200" dirty="0"/>
              <a:t> the sum of </a:t>
            </a:r>
            <a:r>
              <a:rPr lang="pl-PL" sz="2200" dirty="0" err="1"/>
              <a:t>squared</a:t>
            </a:r>
            <a:r>
              <a:rPr lang="pl-PL" sz="2200" dirty="0"/>
              <a:t> </a:t>
            </a:r>
            <a:r>
              <a:rPr lang="pl-PL" sz="2200" dirty="0" err="1"/>
              <a:t>residuals</a:t>
            </a:r>
            <a:endParaRPr lang="pl-PL" sz="2200" dirty="0"/>
          </a:p>
          <a:p>
            <a:endParaRPr lang="pl-PL" sz="2200" dirty="0"/>
          </a:p>
          <a:p>
            <a:r>
              <a:rPr lang="pl-PL" sz="2200" dirty="0" err="1"/>
              <a:t>There</a:t>
            </a:r>
            <a:r>
              <a:rPr lang="pl-PL" sz="2200" dirty="0"/>
              <a:t> </a:t>
            </a:r>
            <a:r>
              <a:rPr lang="pl-PL" sz="2200" dirty="0" err="1"/>
              <a:t>is</a:t>
            </a:r>
            <a:r>
              <a:rPr lang="pl-PL" sz="2200" dirty="0"/>
              <a:t> a </a:t>
            </a:r>
            <a:r>
              <a:rPr lang="pl-PL" sz="2200" dirty="0" err="1"/>
              <a:t>bunch</a:t>
            </a:r>
            <a:r>
              <a:rPr lang="pl-PL" sz="2200" dirty="0"/>
              <a:t> of </a:t>
            </a:r>
            <a:r>
              <a:rPr lang="pl-PL" sz="2200" dirty="0" err="1"/>
              <a:t>assumptions</a:t>
            </a:r>
            <a:r>
              <a:rPr lang="pl-PL" sz="2200" dirty="0"/>
              <a:t> </a:t>
            </a:r>
            <a:r>
              <a:rPr lang="pl-PL" sz="2200" dirty="0" err="1"/>
              <a:t>that</a:t>
            </a:r>
            <a:r>
              <a:rPr lang="pl-PL" sz="2200" dirty="0"/>
              <a:t> we </a:t>
            </a:r>
            <a:r>
              <a:rPr lang="pl-PL" sz="2200" dirty="0" err="1"/>
              <a:t>make</a:t>
            </a:r>
            <a:r>
              <a:rPr lang="pl-PL" sz="2200" dirty="0"/>
              <a:t>: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pl-PL" sz="2000" dirty="0">
                <a:sym typeface="Wingdings" panose="05000000000000000000" pitchFamily="2" charset="2"/>
              </a:rPr>
              <a:t>X </a:t>
            </a:r>
            <a:r>
              <a:rPr lang="pl-PL" sz="2000" dirty="0" err="1">
                <a:sym typeface="Wingdings" panose="05000000000000000000" pitchFamily="2" charset="2"/>
              </a:rPr>
              <a:t>are</a:t>
            </a:r>
            <a:r>
              <a:rPr lang="pl-PL" sz="2000" dirty="0">
                <a:sym typeface="Wingdings" panose="05000000000000000000" pitchFamily="2" charset="2"/>
              </a:rPr>
              <a:t> not </a:t>
            </a:r>
            <a:r>
              <a:rPr lang="pl-PL" sz="2000" dirty="0" err="1">
                <a:sym typeface="Wingdings" panose="05000000000000000000" pitchFamily="2" charset="2"/>
              </a:rPr>
              <a:t>correlated</a:t>
            </a:r>
            <a:r>
              <a:rPr lang="pl-PL" sz="2000" dirty="0">
                <a:sym typeface="Wingdings" panose="05000000000000000000" pitchFamily="2" charset="2"/>
              </a:rPr>
              <a:t> with the error term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pl-PL" sz="2000" dirty="0">
                <a:sym typeface="Wingdings" panose="05000000000000000000" pitchFamily="2" charset="2"/>
              </a:rPr>
              <a:t>X </a:t>
            </a:r>
            <a:r>
              <a:rPr lang="pl-PL" sz="2000" dirty="0" err="1">
                <a:sym typeface="Wingdings" panose="05000000000000000000" pitchFamily="2" charset="2"/>
              </a:rPr>
              <a:t>are</a:t>
            </a:r>
            <a:r>
              <a:rPr lang="pl-PL" sz="2000" dirty="0">
                <a:sym typeface="Wingdings" panose="05000000000000000000" pitchFamily="2" charset="2"/>
              </a:rPr>
              <a:t> not co-</a:t>
            </a:r>
            <a:r>
              <a:rPr lang="pl-PL" sz="2000" dirty="0" err="1">
                <a:sym typeface="Wingdings" panose="05000000000000000000" pitchFamily="2" charset="2"/>
              </a:rPr>
              <a:t>linear</a:t>
            </a:r>
            <a:endParaRPr lang="pl-PL" sz="2000" dirty="0">
              <a:sym typeface="Wingdings" panose="05000000000000000000" pitchFamily="2" charset="2"/>
            </a:endParaRPr>
          </a:p>
          <a:p>
            <a:pPr>
              <a:buFont typeface="Wingdings" panose="05000000000000000000" pitchFamily="2" charset="2"/>
              <a:buChar char="à"/>
            </a:pPr>
            <a:r>
              <a:rPr lang="pl-PL" sz="2000" dirty="0" err="1">
                <a:sym typeface="Wingdings" panose="05000000000000000000" pitchFamily="2" charset="2"/>
              </a:rPr>
              <a:t>Expected</a:t>
            </a:r>
            <a:r>
              <a:rPr lang="pl-PL" sz="2000" dirty="0">
                <a:sym typeface="Wingdings" panose="05000000000000000000" pitchFamily="2" charset="2"/>
              </a:rPr>
              <a:t> </a:t>
            </a:r>
            <a:r>
              <a:rPr lang="pl-PL" sz="2000" dirty="0" err="1">
                <a:sym typeface="Wingdings" panose="05000000000000000000" pitchFamily="2" charset="2"/>
              </a:rPr>
              <a:t>value</a:t>
            </a:r>
            <a:r>
              <a:rPr lang="pl-PL" sz="2000" dirty="0">
                <a:sym typeface="Wingdings" panose="05000000000000000000" pitchFamily="2" charset="2"/>
              </a:rPr>
              <a:t> of the </a:t>
            </a:r>
            <a:r>
              <a:rPr lang="pl-PL" sz="2000" dirty="0" err="1">
                <a:sym typeface="Wingdings" panose="05000000000000000000" pitchFamily="2" charset="2"/>
              </a:rPr>
              <a:t>errors</a:t>
            </a:r>
            <a:r>
              <a:rPr lang="pl-PL" sz="2000" dirty="0">
                <a:sym typeface="Wingdings" panose="05000000000000000000" pitchFamily="2" charset="2"/>
              </a:rPr>
              <a:t> </a:t>
            </a:r>
            <a:r>
              <a:rPr lang="pl-PL" sz="2000" dirty="0" err="1">
                <a:sym typeface="Wingdings" panose="05000000000000000000" pitchFamily="2" charset="2"/>
              </a:rPr>
              <a:t>equals</a:t>
            </a:r>
            <a:r>
              <a:rPr lang="pl-PL" sz="2000" dirty="0">
                <a:sym typeface="Wingdings" panose="05000000000000000000" pitchFamily="2" charset="2"/>
              </a:rPr>
              <a:t> zero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pl-PL" sz="2000" dirty="0" err="1">
                <a:sym typeface="Wingdings" panose="05000000000000000000" pitchFamily="2" charset="2"/>
              </a:rPr>
              <a:t>Variance</a:t>
            </a:r>
            <a:r>
              <a:rPr lang="pl-PL" sz="2000" dirty="0">
                <a:sym typeface="Wingdings" panose="05000000000000000000" pitchFamily="2" charset="2"/>
              </a:rPr>
              <a:t> of </a:t>
            </a:r>
            <a:r>
              <a:rPr lang="pl-PL" sz="2000" dirty="0" err="1">
                <a:sym typeface="Wingdings" panose="05000000000000000000" pitchFamily="2" charset="2"/>
              </a:rPr>
              <a:t>errors</a:t>
            </a:r>
            <a:r>
              <a:rPr lang="pl-PL" sz="2000" dirty="0">
                <a:sym typeface="Wingdings" panose="05000000000000000000" pitchFamily="2" charset="2"/>
              </a:rPr>
              <a:t> </a:t>
            </a:r>
            <a:r>
              <a:rPr lang="pl-PL" sz="2000" dirty="0" err="1">
                <a:sym typeface="Wingdings" panose="05000000000000000000" pitchFamily="2" charset="2"/>
              </a:rPr>
              <a:t>is</a:t>
            </a:r>
            <a:r>
              <a:rPr lang="pl-PL" sz="2000" dirty="0">
                <a:sym typeface="Wingdings" panose="05000000000000000000" pitchFamily="2" charset="2"/>
              </a:rPr>
              <a:t> </a:t>
            </a:r>
            <a:r>
              <a:rPr lang="pl-PL" sz="2000" dirty="0" err="1">
                <a:sym typeface="Wingdings" panose="05000000000000000000" pitchFamily="2" charset="2"/>
              </a:rPr>
              <a:t>constant</a:t>
            </a:r>
            <a:r>
              <a:rPr lang="pl-PL" sz="2000" dirty="0">
                <a:sym typeface="Wingdings" panose="05000000000000000000" pitchFamily="2" charset="2"/>
              </a:rPr>
              <a:t> for </a:t>
            </a:r>
            <a:r>
              <a:rPr lang="pl-PL" sz="2000" dirty="0" err="1">
                <a:sym typeface="Wingdings" panose="05000000000000000000" pitchFamily="2" charset="2"/>
              </a:rPr>
              <a:t>all</a:t>
            </a:r>
            <a:r>
              <a:rPr lang="pl-PL" sz="2000" dirty="0">
                <a:sym typeface="Wingdings" panose="05000000000000000000" pitchFamily="2" charset="2"/>
              </a:rPr>
              <a:t> the </a:t>
            </a:r>
            <a:r>
              <a:rPr lang="pl-PL" sz="2000" dirty="0" err="1">
                <a:sym typeface="Wingdings" panose="05000000000000000000" pitchFamily="2" charset="2"/>
              </a:rPr>
              <a:t>observations</a:t>
            </a:r>
            <a:r>
              <a:rPr lang="pl-PL" sz="2000" dirty="0">
                <a:sym typeface="Wingdings" panose="05000000000000000000" pitchFamily="2" charset="2"/>
              </a:rPr>
              <a:t> and the </a:t>
            </a:r>
            <a:r>
              <a:rPr lang="pl-PL" sz="2000" dirty="0" err="1">
                <a:sym typeface="Wingdings" panose="05000000000000000000" pitchFamily="2" charset="2"/>
              </a:rPr>
              <a:t>errors</a:t>
            </a:r>
            <a:r>
              <a:rPr lang="pl-PL" sz="2000" dirty="0">
                <a:sym typeface="Wingdings" panose="05000000000000000000" pitchFamily="2" charset="2"/>
              </a:rPr>
              <a:t> </a:t>
            </a:r>
            <a:r>
              <a:rPr lang="pl-PL" sz="2000" dirty="0" err="1">
                <a:sym typeface="Wingdings" panose="05000000000000000000" pitchFamily="2" charset="2"/>
              </a:rPr>
              <a:t>are</a:t>
            </a:r>
            <a:r>
              <a:rPr lang="pl-PL" sz="2000" dirty="0">
                <a:sym typeface="Wingdings" panose="05000000000000000000" pitchFamily="2" charset="2"/>
              </a:rPr>
              <a:t> not </a:t>
            </a:r>
            <a:r>
              <a:rPr lang="pl-PL" sz="2000" dirty="0" err="1">
                <a:sym typeface="Wingdings" panose="05000000000000000000" pitchFamily="2" charset="2"/>
              </a:rPr>
              <a:t>correlated</a:t>
            </a:r>
            <a:r>
              <a:rPr lang="pl-PL" sz="2000" dirty="0">
                <a:sym typeface="Wingdings" panose="05000000000000000000" pitchFamily="2" charset="2"/>
              </a:rPr>
              <a:t> with one </a:t>
            </a:r>
            <a:r>
              <a:rPr lang="pl-PL" sz="2000" dirty="0" err="1">
                <a:sym typeface="Wingdings" panose="05000000000000000000" pitchFamily="2" charset="2"/>
              </a:rPr>
              <a:t>another</a:t>
            </a:r>
            <a:endParaRPr lang="pl-PL" sz="20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pl-PL" sz="2200" dirty="0">
              <a:sym typeface="Wingdings" panose="05000000000000000000" pitchFamily="2" charset="2"/>
            </a:endParaRPr>
          </a:p>
          <a:p>
            <a:pPr>
              <a:buFont typeface="Wingdings" panose="05000000000000000000" pitchFamily="2" charset="2"/>
              <a:buChar char="à"/>
            </a:pPr>
            <a:endParaRPr lang="pl-PL" sz="2200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697115316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12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12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12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12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112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112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112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1126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 lIns="92075" tIns="46037" rIns="92075" bIns="46037" anchor="ctr"/>
          <a:lstStyle/>
          <a:p>
            <a:r>
              <a:rPr lang="pl-PL" sz="3600" dirty="0" err="1"/>
              <a:t>Ordinary</a:t>
            </a:r>
            <a:r>
              <a:rPr lang="pl-PL" sz="3600" dirty="0"/>
              <a:t> </a:t>
            </a:r>
            <a:r>
              <a:rPr lang="pl-PL" sz="3600" dirty="0" err="1"/>
              <a:t>least</a:t>
            </a:r>
            <a:r>
              <a:rPr lang="pl-PL" sz="3600" dirty="0"/>
              <a:t> </a:t>
            </a:r>
            <a:r>
              <a:rPr lang="pl-PL" sz="3600" dirty="0" err="1"/>
              <a:t>squares</a:t>
            </a:r>
            <a:endParaRPr lang="pl-PL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267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539552" y="2017713"/>
                <a:ext cx="8415536" cy="4625974"/>
              </a:xfrm>
              <a:noFill/>
              <a:ln/>
            </p:spPr>
            <p:txBody>
              <a:bodyPr lIns="182562" tIns="46037" rIns="182562" bIns="46037"/>
              <a:lstStyle/>
              <a:p>
                <a:r>
                  <a:rPr lang="pl-PL" sz="2400" dirty="0"/>
                  <a:t>Given </a:t>
                </a:r>
                <a:r>
                  <a:rPr lang="pl-PL" sz="2400" dirty="0" err="1"/>
                  <a:t>these</a:t>
                </a:r>
                <a:r>
                  <a:rPr lang="pl-PL" sz="2400" dirty="0"/>
                  <a:t> </a:t>
                </a:r>
                <a:r>
                  <a:rPr lang="pl-PL" sz="2400" dirty="0" err="1"/>
                  <a:t>assumptions</a:t>
                </a:r>
                <a:r>
                  <a:rPr lang="pl-PL" sz="2400" dirty="0"/>
                  <a:t>, we </a:t>
                </a:r>
                <a:r>
                  <a:rPr lang="pl-PL" sz="2400" dirty="0" err="1"/>
                  <a:t>may</a:t>
                </a:r>
                <a:r>
                  <a:rPr lang="pl-PL" sz="2400" dirty="0"/>
                  <a:t> </a:t>
                </a:r>
                <a:r>
                  <a:rPr lang="pl-PL" sz="2400" dirty="0" err="1"/>
                  <a:t>construct</a:t>
                </a:r>
                <a:r>
                  <a:rPr lang="pl-PL" sz="2400" dirty="0"/>
                  <a:t> the OLS </a:t>
                </a:r>
                <a:r>
                  <a:rPr lang="pl-PL" sz="2400" dirty="0" err="1"/>
                  <a:t>estimator</a:t>
                </a:r>
                <a:r>
                  <a:rPr lang="pl-PL" sz="2400" dirty="0"/>
                  <a:t>. </a:t>
                </a:r>
              </a:p>
              <a:p>
                <a:r>
                  <a:rPr lang="pl-PL" sz="2400" dirty="0"/>
                  <a:t>In the </a:t>
                </a:r>
                <a:r>
                  <a:rPr lang="pl-PL" sz="2400" dirty="0" err="1"/>
                  <a:t>case</a:t>
                </a:r>
                <a:r>
                  <a:rPr lang="pl-PL" sz="2400" dirty="0"/>
                  <a:t> of </a:t>
                </a:r>
                <a:r>
                  <a:rPr lang="pl-PL" sz="2400" dirty="0" err="1"/>
                  <a:t>simple</a:t>
                </a:r>
                <a:r>
                  <a:rPr lang="pl-PL" sz="2400" dirty="0"/>
                  <a:t> </a:t>
                </a:r>
                <a:r>
                  <a:rPr lang="pl-PL" sz="2400" dirty="0" err="1"/>
                  <a:t>regression</a:t>
                </a:r>
                <a:r>
                  <a:rPr lang="pl-PL" sz="2400" dirty="0"/>
                  <a:t> </a:t>
                </a:r>
                <a:r>
                  <a:rPr lang="pl-PL" sz="2400" dirty="0" err="1"/>
                  <a:t>this</a:t>
                </a:r>
                <a:r>
                  <a:rPr lang="pl-PL" sz="2400" dirty="0"/>
                  <a:t> </a:t>
                </a:r>
                <a:r>
                  <a:rPr lang="pl-PL" sz="2400" dirty="0" err="1"/>
                  <a:t>can</a:t>
                </a:r>
                <a:r>
                  <a:rPr lang="pl-PL" sz="2400" dirty="0"/>
                  <a:t> be </a:t>
                </a:r>
                <a:r>
                  <a:rPr lang="pl-PL" sz="2400" dirty="0" err="1"/>
                  <a:t>written</a:t>
                </a:r>
                <a:r>
                  <a:rPr lang="pl-PL" sz="2400" dirty="0"/>
                  <a:t> a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l-PL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pl-PL" sz="24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l-PL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pl-PL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l-PL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l-PL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ctrlPr>
                              <a:rPr lang="pl-PL" sz="24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pl-PL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pl-PL" sz="24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pl-PL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r>
                              <a:rPr lang="pl-PL" sz="24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pl-PL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l-PL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pl-PL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pl-PL" sz="2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acc>
                              <m:accPr>
                                <m:chr m:val="̅"/>
                                <m:ctrlPr>
                                  <a:rPr lang="pl-PL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pl-PL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pl-PL" sz="2400" i="1">
                                <a:latin typeface="Cambria Math" panose="02040503050406030204" pitchFamily="18" charset="0"/>
                              </a:rPr>
                              <m:t>)(</m:t>
                            </m:r>
                            <m:sSub>
                              <m:sSubPr>
                                <m:ctrlPr>
                                  <a:rPr lang="pl-PL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l-PL" sz="24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pl-PL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pl-PL" sz="24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acc>
                              <m:accPr>
                                <m:chr m:val="̅"/>
                                <m:ctrlPr>
                                  <a:rPr lang="pl-PL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pl-PL" sz="24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  <m:r>
                              <a:rPr lang="pl-PL" sz="24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num>
                      <m:den>
                        <m:sSup>
                          <m:sSupPr>
                            <m:ctrlPr>
                              <a:rPr lang="pl-PL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nary>
                              <m:naryPr>
                                <m:chr m:val="∑"/>
                                <m:ctrlPr>
                                  <a:rPr lang="pl-PL" sz="24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pl-PL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pl-PL" sz="2400" i="1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pl-PL" sz="24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  <m:e>
                                <m:r>
                                  <a:rPr lang="pl-PL" sz="24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pl-PL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l-PL" sz="2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pl-PL" sz="2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pl-PL" sz="24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pl-PL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pl-PL" sz="2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pl-PL" sz="24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nary>
                          </m:e>
                          <m:sup>
                            <m:r>
                              <a:rPr lang="pl-PL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pl-PL" sz="24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l-PL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pl-PL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l-PL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pl-PL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pl-PL" sz="2400" b="0" i="1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pl-PL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pl-PL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pl-PL" sz="2400" b="0" i="1" smtClean="0"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̅"/>
                        <m:ctrlPr>
                          <a:rPr lang="pl-PL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pl-PL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sSub>
                      <m:sSubPr>
                        <m:ctrlPr>
                          <a:rPr lang="pl-PL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pl-PL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l-PL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pl-PL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pl-PL" sz="2400" dirty="0"/>
              </a:p>
              <a:p>
                <a:r>
                  <a:rPr lang="pl-PL" sz="2400" dirty="0" err="1"/>
                  <a:t>However</a:t>
                </a:r>
                <a:r>
                  <a:rPr lang="pl-PL" sz="2400" dirty="0"/>
                  <a:t>, in </a:t>
                </a:r>
                <a:r>
                  <a:rPr lang="pl-PL" sz="2400" dirty="0" err="1"/>
                  <a:t>multiple</a:t>
                </a:r>
                <a:r>
                  <a:rPr lang="pl-PL" sz="2400" dirty="0"/>
                  <a:t> </a:t>
                </a:r>
                <a:r>
                  <a:rPr lang="pl-PL" sz="2400" dirty="0" err="1"/>
                  <a:t>regression</a:t>
                </a:r>
                <a:r>
                  <a:rPr lang="pl-PL" sz="2400" dirty="0"/>
                  <a:t> </a:t>
                </a:r>
                <a:r>
                  <a:rPr lang="pl-PL" sz="2400" dirty="0" err="1"/>
                  <a:t>this</a:t>
                </a:r>
                <a:r>
                  <a:rPr lang="pl-PL" sz="2400" dirty="0"/>
                  <a:t> </a:t>
                </a:r>
                <a:r>
                  <a:rPr lang="pl-PL" sz="2400" dirty="0" err="1"/>
                  <a:t>requires</a:t>
                </a:r>
                <a:r>
                  <a:rPr lang="pl-PL" sz="2400" dirty="0"/>
                  <a:t> </a:t>
                </a:r>
                <a:r>
                  <a:rPr lang="pl-PL" sz="2400" dirty="0" err="1"/>
                  <a:t>generalisation</a:t>
                </a:r>
                <a:r>
                  <a:rPr lang="pl-PL" sz="2400" dirty="0"/>
                  <a:t> to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pl-PL" sz="24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l-PL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𝜷</m:t>
                          </m:r>
                        </m:e>
                      </m:acc>
                      <m:r>
                        <a:rPr lang="pl-PL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pl-PL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pl-PL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pl-PL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l-PL" sz="2400" b="1" i="1" smtClean="0"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</m:e>
                                <m:sup>
                                  <m:r>
                                    <a:rPr lang="pl-PL" sz="2400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pl-PL" sz="2400" b="1" i="1" smtClean="0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e>
                          </m:d>
                        </m:e>
                        <m:sup>
                          <m:r>
                            <a:rPr lang="pl-PL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pl-PL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pl-PL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l-PL" sz="2400" b="1" i="1" smtClean="0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p>
                          <m:r>
                            <a:rPr lang="pl-PL" sz="2400" b="1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pl-PL" sz="2400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pl-PL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l-PL" sz="2400" dirty="0"/>
              </a:p>
              <a:p>
                <a:pPr marL="0" indent="0">
                  <a:buNone/>
                </a:pPr>
                <a:r>
                  <a:rPr lang="pl-PL" sz="2400" dirty="0"/>
                  <a:t> </a:t>
                </a:r>
                <a:r>
                  <a:rPr lang="pl-PL" sz="2400" dirty="0" err="1"/>
                  <a:t>where</a:t>
                </a:r>
                <a:r>
                  <a:rPr lang="pl-PL" sz="2400" dirty="0"/>
                  <a:t>  </a:t>
                </a:r>
                <a14:m>
                  <m:oMath xmlns:m="http://schemas.openxmlformats.org/officeDocument/2006/math">
                    <m:r>
                      <a:rPr lang="pl-PL" sz="2400" b="1" i="1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pl-PL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pl-PL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pl-PL" sz="24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pl-PL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pl-PL" sz="2400" b="0" i="1" smtClean="0">
                                  <a:latin typeface="Cambria Math" panose="02040503050406030204" pitchFamily="18" charset="0"/>
                                </a:rPr>
                                <m:t>     </m:t>
                              </m:r>
                              <m:sSub>
                                <m:sSubPr>
                                  <m:ctrlPr>
                                    <a:rPr lang="pl-PL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l-PL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pl-PL" sz="2400" b="0" i="1" smtClean="0">
                                      <a:latin typeface="Cambria Math" panose="02040503050406030204" pitchFamily="18" charset="0"/>
                                    </a:rPr>
                                    <m:t>1,1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pl-PL" sz="2400" b="0" i="1" smtClean="0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pl-PL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l-PL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pl-PL" sz="24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pl-PL" sz="2400" b="0" i="1" smtClean="0">
                                      <a:latin typeface="Cambria Math" panose="02040503050406030204" pitchFamily="18" charset="0"/>
                                    </a:rPr>
                                    <m:t>,1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pl-PL" sz="2400" b="0" i="1" smtClean="0">
                                  <a:latin typeface="Cambria Math" panose="02040503050406030204" pitchFamily="18" charset="0"/>
                                </a:rPr>
                                <m:t>⋮            </m:t>
                              </m:r>
                            </m:e>
                            <m:e/>
                            <m:e>
                              <m:r>
                                <a:rPr lang="pl-PL" sz="2400" b="0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r>
                                <a:rPr lang="pl-PL" sz="2400" b="0" i="1" smtClean="0">
                                  <a:latin typeface="Cambria Math" panose="02040503050406030204" pitchFamily="18" charset="0"/>
                                </a:rPr>
                                <m:t>1    </m:t>
                              </m:r>
                              <m:sSub>
                                <m:sSubPr>
                                  <m:ctrlPr>
                                    <a:rPr lang="pl-PL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l-PL" sz="24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pl-PL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pl-PL" sz="2400" b="0" i="1" smtClean="0">
                                      <a:latin typeface="Cambria Math" panose="02040503050406030204" pitchFamily="18" charset="0"/>
                                    </a:rPr>
                                    <m:t>1,</m:t>
                                  </m:r>
                                  <m:r>
                                    <a:rPr lang="pl-PL" sz="24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  <m:e>
                              <m:r>
                                <a:rPr lang="pl-PL" sz="2400" b="0" i="1" smtClean="0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pl-PL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l-PL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pl-PL" sz="24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pl-PL" sz="24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pl-PL" sz="24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pl-PL" sz="2400" dirty="0"/>
                  <a:t>,    </a:t>
                </a:r>
                <a14:m>
                  <m:oMath xmlns:m="http://schemas.openxmlformats.org/officeDocument/2006/math">
                    <m:r>
                      <a:rPr lang="pl-PL" sz="24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pl-PL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pl-PL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pl-PL" sz="24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pl-PL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l-PL" sz="2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pl-PL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pl-PL" sz="2400" b="0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pl-PL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l-PL" sz="2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pl-PL" sz="24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pl-PL" sz="2400" dirty="0"/>
              </a:p>
              <a:p>
                <a:endParaRPr lang="pl-PL" sz="2400" dirty="0"/>
              </a:p>
              <a:p>
                <a:endParaRPr lang="pl-PL" sz="2400" dirty="0"/>
              </a:p>
            </p:txBody>
          </p:sp>
        </mc:Choice>
        <mc:Fallback xmlns="">
          <p:sp>
            <p:nvSpPr>
              <p:cNvPr id="11267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39552" y="2017713"/>
                <a:ext cx="8415536" cy="4625974"/>
              </a:xfrm>
              <a:blipFill>
                <a:blip r:embed="rId2"/>
                <a:stretch>
                  <a:fillRect t="-1054"/>
                </a:stretch>
              </a:blipFill>
              <a:ln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Obraz 2">
            <a:extLst>
              <a:ext uri="{FF2B5EF4-FFF2-40B4-BE49-F238E27FC236}">
                <a16:creationId xmlns:a16="http://schemas.microsoft.com/office/drawing/2014/main" id="{C48D75BA-9F73-ED48-E8BE-7FD6FC3777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453707">
            <a:off x="6057041" y="4300722"/>
            <a:ext cx="2833405" cy="871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781731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2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2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2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2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2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2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2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2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2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2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 lIns="92075" tIns="46037" rIns="92075" bIns="46037" anchor="ctr"/>
          <a:lstStyle/>
          <a:p>
            <a:r>
              <a:rPr lang="pl-PL" sz="3600" dirty="0"/>
              <a:t>Gauss and </a:t>
            </a:r>
            <a:r>
              <a:rPr lang="pl-PL" sz="3600" dirty="0" err="1"/>
              <a:t>Markov</a:t>
            </a:r>
            <a:r>
              <a:rPr lang="pl-PL" sz="3600" dirty="0"/>
              <a:t> </a:t>
            </a:r>
            <a:r>
              <a:rPr lang="pl-PL" sz="3600" dirty="0" err="1"/>
              <a:t>theorem</a:t>
            </a:r>
            <a:endParaRPr lang="pl-PL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267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539552" y="2017713"/>
                <a:ext cx="8415536" cy="4625974"/>
              </a:xfrm>
              <a:noFill/>
              <a:ln/>
            </p:spPr>
            <p:txBody>
              <a:bodyPr lIns="182562" tIns="46037" rIns="182562" bIns="46037"/>
              <a:lstStyle/>
              <a:p>
                <a:r>
                  <a:rPr lang="pl-PL" sz="2400" dirty="0"/>
                  <a:t>What </a:t>
                </a:r>
                <a:r>
                  <a:rPr lang="pl-PL" sz="2400" dirty="0" err="1"/>
                  <a:t>is</a:t>
                </a:r>
                <a:r>
                  <a:rPr lang="pl-PL" sz="2400" dirty="0"/>
                  <a:t>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l-PL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l-PL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/>
                    </m:sSub>
                  </m:oMath>
                </a14:m>
                <a:r>
                  <a:rPr lang="pl-PL" sz="2400" dirty="0"/>
                  <a:t>? And </a:t>
                </a:r>
                <a:r>
                  <a:rPr lang="pl-PL" sz="2400" dirty="0" err="1"/>
                  <a:t>what</a:t>
                </a:r>
                <a:r>
                  <a:rPr lang="pl-PL" sz="2400" dirty="0"/>
                  <a:t> </a:t>
                </a:r>
                <a:r>
                  <a:rPr lang="pl-PL" sz="2400" dirty="0" err="1"/>
                  <a:t>about</a:t>
                </a:r>
                <a:r>
                  <a:rPr lang="pl-PL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l-PL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pl-PL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l-PL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/>
                    </m:sSub>
                  </m:oMath>
                </a14:m>
                <a:r>
                  <a:rPr lang="pl-PL" sz="2400" dirty="0"/>
                  <a:t>?</a:t>
                </a:r>
              </a:p>
              <a:p>
                <a:r>
                  <a:rPr lang="pl-PL" sz="2400" dirty="0"/>
                  <a:t>As </a:t>
                </a:r>
                <a:r>
                  <a:rPr lang="pl-PL" sz="2400" dirty="0" err="1"/>
                  <a:t>long</a:t>
                </a:r>
                <a:r>
                  <a:rPr lang="pl-PL" sz="2400" dirty="0"/>
                  <a:t> as </a:t>
                </a:r>
                <a:r>
                  <a:rPr lang="pl-PL" sz="2400" dirty="0" err="1"/>
                  <a:t>these</a:t>
                </a:r>
                <a:r>
                  <a:rPr lang="pl-PL" sz="2400" dirty="0"/>
                  <a:t> </a:t>
                </a:r>
                <a:r>
                  <a:rPr lang="pl-PL" sz="2400" dirty="0" err="1"/>
                  <a:t>assumptions</a:t>
                </a:r>
                <a:r>
                  <a:rPr lang="pl-PL" sz="2400" dirty="0"/>
                  <a:t> </a:t>
                </a:r>
                <a:r>
                  <a:rPr lang="pl-PL" sz="2400" dirty="0" err="1"/>
                  <a:t>hold</a:t>
                </a:r>
                <a:r>
                  <a:rPr lang="pl-PL" sz="2400" dirty="0"/>
                  <a:t>, the OLS </a:t>
                </a:r>
                <a:r>
                  <a:rPr lang="pl-PL" sz="2400" dirty="0" err="1"/>
                  <a:t>estimator</a:t>
                </a:r>
                <a:r>
                  <a:rPr lang="pl-PL" sz="2400" dirty="0"/>
                  <a:t> </a:t>
                </a:r>
                <a:r>
                  <a:rPr lang="pl-PL" sz="2400" dirty="0" err="1"/>
                  <a:t>is</a:t>
                </a:r>
                <a:r>
                  <a:rPr lang="pl-PL" sz="2400" dirty="0"/>
                  <a:t> </a:t>
                </a:r>
                <a:r>
                  <a:rPr lang="pl-PL" sz="2400" dirty="0" err="1"/>
                  <a:t>said</a:t>
                </a:r>
                <a:r>
                  <a:rPr lang="pl-PL" sz="2400" dirty="0"/>
                  <a:t> to be BLUE (</a:t>
                </a:r>
                <a:r>
                  <a:rPr lang="pl-PL" sz="2400" i="1" dirty="0" err="1"/>
                  <a:t>best</a:t>
                </a:r>
                <a:r>
                  <a:rPr lang="pl-PL" sz="2400" i="1" dirty="0"/>
                  <a:t> </a:t>
                </a:r>
                <a:r>
                  <a:rPr lang="pl-PL" sz="2400" i="1" dirty="0" err="1"/>
                  <a:t>linear</a:t>
                </a:r>
                <a:r>
                  <a:rPr lang="pl-PL" sz="2400" i="1" dirty="0"/>
                  <a:t> </a:t>
                </a:r>
                <a:r>
                  <a:rPr lang="pl-PL" sz="2400" i="1" dirty="0" err="1"/>
                  <a:t>unbiased</a:t>
                </a:r>
                <a:r>
                  <a:rPr lang="pl-PL" sz="2400" i="1" dirty="0"/>
                  <a:t> </a:t>
                </a:r>
                <a:r>
                  <a:rPr lang="pl-PL" sz="2400" i="1" dirty="0" err="1"/>
                  <a:t>estimator</a:t>
                </a:r>
                <a:r>
                  <a:rPr lang="pl-PL" sz="2400" dirty="0"/>
                  <a:t>), </a:t>
                </a:r>
                <a:r>
                  <a:rPr lang="pl-PL" sz="2400" dirty="0" err="1"/>
                  <a:t>that</a:t>
                </a:r>
                <a:r>
                  <a:rPr lang="pl-PL" sz="2400" dirty="0"/>
                  <a:t> </a:t>
                </a:r>
                <a:r>
                  <a:rPr lang="pl-PL" sz="2400" dirty="0" err="1"/>
                  <a:t>is</a:t>
                </a:r>
                <a:r>
                  <a:rPr lang="pl-PL" sz="2400" dirty="0"/>
                  <a:t>:</a:t>
                </a:r>
              </a:p>
              <a:p>
                <a:pPr marL="0" indent="0">
                  <a:buNone/>
                </a:pPr>
                <a:endParaRPr lang="pl-PL" sz="2400" dirty="0"/>
              </a:p>
              <a:p>
                <a:pPr>
                  <a:buFont typeface="Wingdings" panose="05000000000000000000" pitchFamily="2" charset="2"/>
                  <a:buChar char="à"/>
                </a:pPr>
                <a:r>
                  <a:rPr lang="pl-PL" sz="2400" dirty="0" err="1">
                    <a:sym typeface="Wingdings" panose="05000000000000000000" pitchFamily="2" charset="2"/>
                  </a:rPr>
                  <a:t>unbiased</a:t>
                </a:r>
                <a:r>
                  <a:rPr lang="pl-PL" sz="2400" dirty="0">
                    <a:sym typeface="Wingdings" panose="05000000000000000000" pitchFamily="2" charset="2"/>
                  </a:rPr>
                  <a:t>: </a:t>
                </a:r>
                <a14:m>
                  <m:oMath xmlns:m="http://schemas.openxmlformats.org/officeDocument/2006/math">
                    <m:r>
                      <a:rPr lang="pl-PL" sz="24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𝐸</m:t>
                    </m:r>
                    <m:d>
                      <m:dPr>
                        <m:ctrlPr>
                          <a:rPr lang="pl-PL" sz="24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pl-PL" sz="24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accPr>
                          <m:e>
                            <m:r>
                              <a:rPr lang="pl-PL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𝛽</m:t>
                            </m:r>
                          </m:e>
                        </m:acc>
                      </m:e>
                    </m:d>
                    <m:r>
                      <a:rPr lang="pl-PL" sz="24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r>
                      <a:rPr lang="pl-PL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𝛽</m:t>
                    </m:r>
                  </m:oMath>
                </a14:m>
                <a:endParaRPr lang="pl-PL" sz="2400" dirty="0">
                  <a:sym typeface="Wingdings" panose="05000000000000000000" pitchFamily="2" charset="2"/>
                </a:endParaRPr>
              </a:p>
              <a:p>
                <a:pPr marL="0" indent="0">
                  <a:buNone/>
                </a:pPr>
                <a:endParaRPr lang="pl-PL" sz="2400" dirty="0">
                  <a:sym typeface="Wingdings" panose="05000000000000000000" pitchFamily="2" charset="2"/>
                </a:endParaRPr>
              </a:p>
              <a:p>
                <a:pPr>
                  <a:buFont typeface="Wingdings" panose="05000000000000000000" pitchFamily="2" charset="2"/>
                  <a:buChar char="à"/>
                </a:pPr>
                <a:r>
                  <a:rPr lang="pl-PL" sz="2400" dirty="0" err="1">
                    <a:sym typeface="Wingdings" panose="05000000000000000000" pitchFamily="2" charset="2"/>
                  </a:rPr>
                  <a:t>consistent</a:t>
                </a:r>
                <a:r>
                  <a:rPr lang="pl-PL" sz="2400" dirty="0">
                    <a:sym typeface="Wingdings" panose="05000000000000000000" pitchFamily="2" charset="2"/>
                  </a:rPr>
                  <a:t>: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pl-PL" sz="240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pl-PL" sz="240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pl-PL" sz="2400" i="0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lim</m:t>
                            </m:r>
                          </m:e>
                          <m:lim>
                            <m:r>
                              <a:rPr lang="pl-PL" sz="24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𝑛</m:t>
                            </m:r>
                            <m:r>
                              <a:rPr lang="pl-PL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d>
                          <m:dPr>
                            <m:ctrlPr>
                              <a:rPr lang="pl-PL" sz="24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lang="pl-PL" sz="24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𝑃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pl-PL" sz="2400" b="0" i="1" smtClean="0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pl-PL" sz="2400" b="0" i="1" smtClean="0">
                                        <a:latin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pl-PL" sz="2400" b="0" i="1" smtClean="0">
                                            <a:latin typeface="Cambria Math" panose="02040503050406030204" pitchFamily="18" charset="0"/>
                                            <a:sym typeface="Wingdings" panose="05000000000000000000" pitchFamily="2" charset="2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pl-PL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sym typeface="Wingdings" panose="05000000000000000000" pitchFamily="2" charset="2"/>
                                          </a:rPr>
                                          <m:t>𝛽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pl-PL" sz="2400" b="0" i="1" smtClean="0">
                                        <a:latin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pl-PL" sz="2400" b="0" i="1" smtClean="0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−</m:t>
                                </m:r>
                                <m:r>
                                  <a:rPr lang="pl-PL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𝛽</m:t>
                                </m:r>
                              </m:e>
                            </m:d>
                            <m:r>
                              <a:rPr lang="pl-PL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&gt;</m:t>
                            </m:r>
                            <m:r>
                              <a:rPr lang="pl-PL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𝛾</m:t>
                            </m:r>
                          </m:e>
                        </m:d>
                        <m:r>
                          <a:rPr lang="pl-PL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=0</m:t>
                        </m:r>
                      </m:e>
                    </m:func>
                    <m:r>
                      <a:rPr lang="pl-PL" sz="24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  <m:r>
                      <a:rPr lang="pl-PL" sz="24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𝑓𝑜𝑟</m:t>
                    </m:r>
                    <m:r>
                      <a:rPr lang="pl-PL" sz="24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  <m:r>
                      <a:rPr lang="pl-PL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𝛾</m:t>
                    </m:r>
                    <m:r>
                      <a:rPr lang="pl-PL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&gt;0</m:t>
                    </m:r>
                  </m:oMath>
                </a14:m>
                <a:endParaRPr lang="pl-PL" sz="2400" dirty="0">
                  <a:sym typeface="Wingdings" panose="05000000000000000000" pitchFamily="2" charset="2"/>
                </a:endParaRPr>
              </a:p>
              <a:p>
                <a:pPr marL="0" indent="0">
                  <a:buNone/>
                </a:pPr>
                <a:endParaRPr lang="pl-PL" sz="2400" dirty="0">
                  <a:sym typeface="Wingdings" panose="05000000000000000000" pitchFamily="2" charset="2"/>
                </a:endParaRPr>
              </a:p>
              <a:p>
                <a:pPr marL="0" indent="0">
                  <a:buNone/>
                </a:pPr>
                <a:r>
                  <a:rPr lang="pl-PL" sz="2400" dirty="0">
                    <a:sym typeface="Wingdings" panose="05000000000000000000" pitchFamily="2" charset="2"/>
                  </a:rPr>
                  <a:t> not less </a:t>
                </a:r>
                <a:r>
                  <a:rPr lang="pl-PL" sz="2400" dirty="0" err="1">
                    <a:sym typeface="Wingdings" panose="05000000000000000000" pitchFamily="2" charset="2"/>
                  </a:rPr>
                  <a:t>efficient</a:t>
                </a:r>
                <a:r>
                  <a:rPr lang="pl-PL" sz="2400" dirty="0">
                    <a:sym typeface="Wingdings" panose="05000000000000000000" pitchFamily="2" charset="2"/>
                  </a:rPr>
                  <a:t> </a:t>
                </a:r>
                <a:r>
                  <a:rPr lang="pl-PL" sz="2400" dirty="0" err="1">
                    <a:sym typeface="Wingdings" panose="05000000000000000000" pitchFamily="2" charset="2"/>
                  </a:rPr>
                  <a:t>than</a:t>
                </a:r>
                <a:r>
                  <a:rPr lang="pl-PL" sz="2400" dirty="0">
                    <a:sym typeface="Wingdings" panose="05000000000000000000" pitchFamily="2" charset="2"/>
                  </a:rPr>
                  <a:t> </a:t>
                </a:r>
                <a:r>
                  <a:rPr lang="pl-PL" sz="2400" dirty="0" err="1">
                    <a:sym typeface="Wingdings" panose="05000000000000000000" pitchFamily="2" charset="2"/>
                  </a:rPr>
                  <a:t>any</a:t>
                </a:r>
                <a:r>
                  <a:rPr lang="pl-PL" sz="2400" dirty="0">
                    <a:sym typeface="Wingdings" panose="05000000000000000000" pitchFamily="2" charset="2"/>
                  </a:rPr>
                  <a:t> </a:t>
                </a:r>
                <a:r>
                  <a:rPr lang="pl-PL" sz="2400" dirty="0" err="1">
                    <a:sym typeface="Wingdings" panose="05000000000000000000" pitchFamily="2" charset="2"/>
                  </a:rPr>
                  <a:t>other</a:t>
                </a:r>
                <a:r>
                  <a:rPr lang="pl-PL" sz="2400" dirty="0">
                    <a:sym typeface="Wingdings" panose="05000000000000000000" pitchFamily="2" charset="2"/>
                  </a:rPr>
                  <a:t> </a:t>
                </a:r>
                <a:r>
                  <a:rPr lang="pl-PL" sz="2400" dirty="0" err="1">
                    <a:sym typeface="Wingdings" panose="05000000000000000000" pitchFamily="2" charset="2"/>
                  </a:rPr>
                  <a:t>unbiased</a:t>
                </a:r>
                <a:r>
                  <a:rPr lang="pl-PL" sz="2400" dirty="0">
                    <a:sym typeface="Wingdings" panose="05000000000000000000" pitchFamily="2" charset="2"/>
                  </a:rPr>
                  <a:t> </a:t>
                </a:r>
                <a:r>
                  <a:rPr lang="pl-PL" sz="2400" dirty="0" err="1">
                    <a:sym typeface="Wingdings" panose="05000000000000000000" pitchFamily="2" charset="2"/>
                  </a:rPr>
                  <a:t>linear</a:t>
                </a:r>
                <a:r>
                  <a:rPr lang="pl-PL" sz="2400" dirty="0">
                    <a:sym typeface="Wingdings" panose="05000000000000000000" pitchFamily="2" charset="2"/>
                  </a:rPr>
                  <a:t> </a:t>
                </a:r>
                <a:r>
                  <a:rPr lang="pl-PL" sz="2400" dirty="0" err="1">
                    <a:sym typeface="Wingdings" panose="05000000000000000000" pitchFamily="2" charset="2"/>
                  </a:rPr>
                  <a:t>estimator</a:t>
                </a:r>
                <a:r>
                  <a:rPr lang="pl-PL" sz="2400" dirty="0">
                    <a:sym typeface="Wingdings" panose="05000000000000000000" pitchFamily="2" charset="2"/>
                  </a:rPr>
                  <a:t>: </a:t>
                </a:r>
                <a14:m>
                  <m:oMath xmlns:m="http://schemas.openxmlformats.org/officeDocument/2006/math">
                    <m:r>
                      <a:rPr lang="pl-PL" sz="2400" i="1">
                        <a:latin typeface="Cambria Math" panose="02040503050406030204" pitchFamily="18" charset="0"/>
                      </a:rPr>
                      <m:t>𝑆𝐸</m:t>
                    </m:r>
                    <m:r>
                      <a:rPr lang="pl-PL" sz="24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pl-PL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pl-PL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l-PL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/>
                    </m:sSub>
                  </m:oMath>
                </a14:m>
                <a:r>
                  <a:rPr lang="pl-PL" sz="2400" dirty="0"/>
                  <a:t>) </a:t>
                </a:r>
                <a:r>
                  <a:rPr lang="pl-PL" sz="2400" dirty="0" err="1"/>
                  <a:t>could</a:t>
                </a:r>
                <a:r>
                  <a:rPr lang="pl-PL" sz="2400" dirty="0"/>
                  <a:t> not be </a:t>
                </a:r>
                <a:r>
                  <a:rPr lang="pl-PL" sz="2400" dirty="0" err="1"/>
                  <a:t>any</a:t>
                </a:r>
                <a:r>
                  <a:rPr lang="pl-PL" sz="2400" dirty="0"/>
                  <a:t> </a:t>
                </a:r>
                <a:r>
                  <a:rPr lang="pl-PL" sz="2400" dirty="0" err="1"/>
                  <a:t>lower</a:t>
                </a:r>
                <a:r>
                  <a:rPr lang="pl-PL" sz="2400" dirty="0"/>
                  <a:t> in </a:t>
                </a:r>
                <a:r>
                  <a:rPr lang="pl-PL" sz="2400" dirty="0" err="1"/>
                  <a:t>this</a:t>
                </a:r>
                <a:r>
                  <a:rPr lang="pl-PL" sz="2400" dirty="0"/>
                  <a:t> </a:t>
                </a:r>
                <a:r>
                  <a:rPr lang="pl-PL" sz="2400" dirty="0" err="1"/>
                  <a:t>case</a:t>
                </a:r>
                <a:endParaRPr lang="pl-PL" sz="2400" dirty="0"/>
              </a:p>
              <a:p>
                <a:endParaRPr lang="pl-PL" sz="2400" dirty="0"/>
              </a:p>
              <a:p>
                <a:endParaRPr lang="pl-PL" sz="2400" dirty="0"/>
              </a:p>
            </p:txBody>
          </p:sp>
        </mc:Choice>
        <mc:Fallback xmlns="">
          <p:sp>
            <p:nvSpPr>
              <p:cNvPr id="11267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39552" y="2017713"/>
                <a:ext cx="8415536" cy="4625974"/>
              </a:xfrm>
              <a:blipFill>
                <a:blip r:embed="rId2"/>
                <a:stretch>
                  <a:fillRect l="-72" t="-791" b="-659"/>
                </a:stretch>
              </a:blipFill>
              <a:ln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53717539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2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2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2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2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2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2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2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2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xfrm>
            <a:off x="1150938" y="214313"/>
            <a:ext cx="7793037" cy="1486495"/>
          </a:xfrm>
          <a:noFill/>
          <a:ln/>
        </p:spPr>
        <p:txBody>
          <a:bodyPr lIns="92075" tIns="46037" rIns="92075" bIns="46037" anchor="ctr"/>
          <a:lstStyle/>
          <a:p>
            <a:r>
              <a:rPr lang="pl-PL" sz="3600" dirty="0"/>
              <a:t>Standard </a:t>
            </a:r>
            <a:r>
              <a:rPr lang="pl-PL" sz="3600" dirty="0" err="1"/>
              <a:t>errors</a:t>
            </a:r>
            <a:endParaRPr lang="pl-PL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267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67544" y="2017713"/>
                <a:ext cx="8487544" cy="4114800"/>
              </a:xfrm>
              <a:noFill/>
              <a:ln/>
            </p:spPr>
            <p:txBody>
              <a:bodyPr lIns="182562" tIns="46037" rIns="182562" bIns="46037"/>
              <a:lstStyle/>
              <a:p>
                <a:r>
                  <a:rPr lang="pl-PL" sz="2400" dirty="0"/>
                  <a:t>Notice </a:t>
                </a:r>
                <a:r>
                  <a:rPr lang="pl-PL" sz="2400" dirty="0" err="1"/>
                  <a:t>once</a:t>
                </a:r>
                <a:r>
                  <a:rPr lang="pl-PL" sz="2400" dirty="0"/>
                  <a:t> </a:t>
                </a:r>
                <a:r>
                  <a:rPr lang="pl-PL" sz="2400" dirty="0" err="1"/>
                  <a:t>more</a:t>
                </a:r>
                <a:r>
                  <a:rPr lang="pl-PL" sz="2400" dirty="0"/>
                  <a:t> the </a:t>
                </a:r>
                <a:r>
                  <a:rPr lang="pl-PL" sz="2400" dirty="0" err="1"/>
                  <a:t>difference</a:t>
                </a:r>
                <a:r>
                  <a:rPr lang="pl-PL" sz="2400" dirty="0"/>
                  <a:t> </a:t>
                </a:r>
                <a:r>
                  <a:rPr lang="pl-PL" sz="2400" dirty="0" err="1"/>
                  <a:t>between</a:t>
                </a:r>
                <a:r>
                  <a:rPr lang="pl-PL" sz="2400" dirty="0"/>
                  <a:t>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l-PL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l-PL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/>
                    </m:sSub>
                  </m:oMath>
                </a14:m>
                <a:r>
                  <a:rPr lang="pl-PL" sz="24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l-PL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pl-PL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l-PL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/>
                    </m:sSub>
                  </m:oMath>
                </a14:m>
                <a:endParaRPr lang="pl-PL" sz="2400" dirty="0"/>
              </a:p>
              <a:p>
                <a:r>
                  <a:rPr lang="pl-PL" sz="2400" dirty="0" err="1"/>
                  <a:t>Suppose</a:t>
                </a:r>
                <a:r>
                  <a:rPr lang="pl-PL" sz="2400" dirty="0"/>
                  <a:t> we </a:t>
                </a:r>
                <a:r>
                  <a:rPr lang="pl-PL" sz="2400" dirty="0" err="1"/>
                  <a:t>construct</a:t>
                </a:r>
                <a:r>
                  <a:rPr lang="pl-PL" sz="2400" dirty="0"/>
                  <a:t> the </a:t>
                </a:r>
                <a:r>
                  <a:rPr lang="pl-PL" sz="2400" dirty="0" err="1"/>
                  <a:t>following</a:t>
                </a:r>
                <a:r>
                  <a:rPr lang="pl-PL" sz="2400" dirty="0"/>
                  <a:t> model of the real </a:t>
                </a:r>
                <a:r>
                  <a:rPr lang="pl-PL" sz="2400" dirty="0" err="1"/>
                  <a:t>estate</a:t>
                </a:r>
                <a:r>
                  <a:rPr lang="pl-PL" sz="2400" dirty="0"/>
                  <a:t> </a:t>
                </a:r>
                <a:r>
                  <a:rPr lang="pl-PL" sz="2400" dirty="0" err="1"/>
                  <a:t>price</a:t>
                </a:r>
                <a:r>
                  <a:rPr lang="pl-PL" sz="2400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l-PL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l-PL" sz="2400" b="0" i="1" smtClean="0">
                              <a:latin typeface="Cambria Math" panose="02040503050406030204" pitchFamily="18" charset="0"/>
                            </a:rPr>
                            <m:t>𝑃𝑟𝑖𝑐𝑒</m:t>
                          </m:r>
                        </m:e>
                        <m:sub>
                          <m:r>
                            <a:rPr lang="pl-PL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l-PL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l-PL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l-PL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pl-PL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l-PL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l-PL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l-PL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pl-PL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l-PL" sz="2400" b="0" i="1" smtClean="0">
                          <a:latin typeface="Cambria Math" panose="02040503050406030204" pitchFamily="18" charset="0"/>
                        </a:rPr>
                        <m:t>𝑆𝑖𝑧𝑒</m:t>
                      </m:r>
                      <m:r>
                        <a:rPr lang="pl-PL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l-PL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l-PL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pl-PL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l-PL" sz="2400" b="0" i="1" smtClean="0">
                          <a:latin typeface="Cambria Math" panose="02040503050406030204" pitchFamily="18" charset="0"/>
                        </a:rPr>
                        <m:t>𝐷𝑖𝑠𝑡</m:t>
                      </m:r>
                      <m:r>
                        <a:rPr lang="pl-PL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l-PL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l-PL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pl-PL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pl-PL" sz="2400" dirty="0"/>
              </a:p>
              <a:p>
                <a:pPr marL="0" indent="0">
                  <a:buNone/>
                </a:pPr>
                <a:r>
                  <a:rPr lang="pl-PL" sz="2400" dirty="0" err="1"/>
                  <a:t>where</a:t>
                </a:r>
                <a:r>
                  <a:rPr lang="pl-PL" sz="2400" dirty="0"/>
                  <a:t> </a:t>
                </a:r>
                <a:r>
                  <a:rPr lang="pl-PL" sz="2400" dirty="0" err="1"/>
                  <a:t>Dist</a:t>
                </a:r>
                <a:r>
                  <a:rPr lang="pl-PL" sz="2400" dirty="0"/>
                  <a:t> = </a:t>
                </a:r>
                <a:r>
                  <a:rPr lang="pl-PL" sz="2400" dirty="0" err="1"/>
                  <a:t>distance</a:t>
                </a:r>
                <a:r>
                  <a:rPr lang="pl-PL" sz="2400" dirty="0"/>
                  <a:t> from the </a:t>
                </a:r>
                <a:r>
                  <a:rPr lang="pl-PL" sz="2400" dirty="0" err="1"/>
                  <a:t>city</a:t>
                </a:r>
                <a:r>
                  <a:rPr lang="pl-PL" sz="2400" dirty="0"/>
                  <a:t> </a:t>
                </a:r>
                <a:r>
                  <a:rPr lang="pl-PL" sz="2400" dirty="0" err="1"/>
                  <a:t>centre</a:t>
                </a:r>
                <a:endParaRPr lang="pl-PL" sz="2400" dirty="0"/>
              </a:p>
              <a:p>
                <a:r>
                  <a:rPr lang="pl-PL" sz="2400" dirty="0"/>
                  <a:t>The </a:t>
                </a:r>
                <a:r>
                  <a:rPr lang="pl-PL" sz="2400" dirty="0" err="1"/>
                  <a:t>estimate</a:t>
                </a:r>
                <a:r>
                  <a:rPr lang="pl-PL" sz="2400" dirty="0"/>
                  <a:t>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l-PL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l-PL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pl-PL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l-PL" sz="2400" dirty="0"/>
                  <a:t> in a single </a:t>
                </a:r>
                <a:r>
                  <a:rPr lang="pl-PL" sz="2400" dirty="0" err="1"/>
                  <a:t>sample</a:t>
                </a:r>
                <a:r>
                  <a:rPr lang="pl-PL" sz="2400" dirty="0"/>
                  <a:t> </a:t>
                </a:r>
                <a:r>
                  <a:rPr lang="pl-PL" sz="2400" dirty="0" err="1"/>
                  <a:t>will</a:t>
                </a:r>
                <a:r>
                  <a:rPr lang="pl-PL" sz="2400" dirty="0"/>
                  <a:t> not </a:t>
                </a:r>
                <a:r>
                  <a:rPr lang="pl-PL" sz="2400" dirty="0" err="1"/>
                  <a:t>essentially</a:t>
                </a:r>
                <a:r>
                  <a:rPr lang="pl-PL" sz="2400" dirty="0"/>
                  <a:t> be </a:t>
                </a:r>
                <a:r>
                  <a:rPr lang="pl-PL" sz="2400" dirty="0" err="1"/>
                  <a:t>equal</a:t>
                </a:r>
                <a:r>
                  <a:rPr lang="pl-PL" sz="2400" dirty="0"/>
                  <a:t> to the </a:t>
                </a:r>
                <a:r>
                  <a:rPr lang="pl-PL" sz="2400" dirty="0" err="1"/>
                  <a:t>true</a:t>
                </a:r>
                <a:r>
                  <a:rPr lang="pl-PL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l-PL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l-PL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pl-PL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l-PL" sz="2400" dirty="0"/>
                  <a:t> in the </a:t>
                </a:r>
                <a:r>
                  <a:rPr lang="pl-PL" sz="2400" dirty="0" err="1"/>
                  <a:t>general</a:t>
                </a:r>
                <a:r>
                  <a:rPr lang="pl-PL" sz="2400" dirty="0"/>
                  <a:t> proces</a:t>
                </a:r>
              </a:p>
              <a:p>
                <a:r>
                  <a:rPr lang="pl-PL" sz="2400" dirty="0" err="1"/>
                  <a:t>Thus</a:t>
                </a:r>
                <a:r>
                  <a:rPr lang="pl-PL" sz="2400" dirty="0"/>
                  <a:t> </a:t>
                </a:r>
                <a14:m>
                  <m:oMath xmlns:m="http://schemas.openxmlformats.org/officeDocument/2006/math">
                    <m:r>
                      <a:rPr lang="pl-PL" sz="2400" i="1">
                        <a:latin typeface="Cambria Math" panose="02040503050406030204" pitchFamily="18" charset="0"/>
                      </a:rPr>
                      <m:t>𝑆𝐸</m:t>
                    </m:r>
                    <m:r>
                      <a:rPr lang="pl-PL" sz="24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pl-PL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pl-PL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l-PL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/>
                    </m:sSub>
                  </m:oMath>
                </a14:m>
                <a:r>
                  <a:rPr lang="pl-PL" sz="2400" dirty="0"/>
                  <a:t>) show the </a:t>
                </a:r>
                <a:r>
                  <a:rPr lang="pl-PL" sz="2400" dirty="0" err="1"/>
                  <a:t>average</a:t>
                </a:r>
                <a:r>
                  <a:rPr lang="pl-PL" sz="2400" dirty="0"/>
                  <a:t> </a:t>
                </a:r>
                <a:r>
                  <a:rPr lang="pl-PL" sz="2400" dirty="0" err="1"/>
                  <a:t>inaccuracy</a:t>
                </a:r>
                <a:r>
                  <a:rPr lang="pl-PL" sz="2400" dirty="0"/>
                  <a:t> of the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pl-PL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pl-PL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</m:acc>
                  </m:oMath>
                </a14:m>
                <a:endParaRPr lang="pl-PL" sz="2400" dirty="0"/>
              </a:p>
              <a:p>
                <a:r>
                  <a:rPr lang="pl-PL" sz="2400" dirty="0"/>
                  <a:t>The </a:t>
                </a:r>
                <a:r>
                  <a:rPr lang="pl-PL" sz="2400" dirty="0" err="1"/>
                  <a:t>issue</a:t>
                </a:r>
                <a:r>
                  <a:rPr lang="pl-PL" sz="2400" dirty="0"/>
                  <a:t> of </a:t>
                </a:r>
                <a:r>
                  <a:rPr lang="pl-PL" sz="2400" dirty="0" err="1"/>
                  <a:t>computation</a:t>
                </a:r>
                <a:endParaRPr lang="pl-PL" sz="2400" dirty="0"/>
              </a:p>
            </p:txBody>
          </p:sp>
        </mc:Choice>
        <mc:Fallback xmlns="">
          <p:sp>
            <p:nvSpPr>
              <p:cNvPr id="11267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67544" y="2017713"/>
                <a:ext cx="8487544" cy="4114800"/>
              </a:xfrm>
              <a:blipFill>
                <a:blip r:embed="rId2"/>
                <a:stretch>
                  <a:fillRect l="-72" t="-889"/>
                </a:stretch>
              </a:blipFill>
              <a:ln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pole tekstowe 1">
            <a:extLst>
              <a:ext uri="{FF2B5EF4-FFF2-40B4-BE49-F238E27FC236}">
                <a16:creationId xmlns:a16="http://schemas.microsoft.com/office/drawing/2014/main" id="{5052D303-4D4B-AD09-9362-66C14DFD5E7B}"/>
              </a:ext>
            </a:extLst>
          </p:cNvPr>
          <p:cNvSpPr txBox="1"/>
          <p:nvPr/>
        </p:nvSpPr>
        <p:spPr>
          <a:xfrm rot="351546">
            <a:off x="4531122" y="5594338"/>
            <a:ext cx="4320480" cy="830997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pl-PL" sz="1600" dirty="0" err="1">
                <a:solidFill>
                  <a:srgbClr val="FF0000"/>
                </a:solidFill>
              </a:rPr>
              <a:t>Notice</a:t>
            </a:r>
            <a:r>
              <a:rPr lang="pl-PL" sz="1600" dirty="0">
                <a:solidFill>
                  <a:srgbClr val="FF0000"/>
                </a:solidFill>
              </a:rPr>
              <a:t>: </a:t>
            </a:r>
            <a:r>
              <a:rPr lang="pl-PL" sz="1600" dirty="0" err="1">
                <a:solidFill>
                  <a:srgbClr val="FF0000"/>
                </a:solidFill>
              </a:rPr>
              <a:t>if</a:t>
            </a:r>
            <a:r>
              <a:rPr lang="pl-PL" sz="1600" dirty="0">
                <a:solidFill>
                  <a:srgbClr val="FF0000"/>
                </a:solidFill>
              </a:rPr>
              <a:t> the </a:t>
            </a:r>
            <a:r>
              <a:rPr lang="pl-PL" sz="1600" dirty="0" err="1">
                <a:solidFill>
                  <a:srgbClr val="FF0000"/>
                </a:solidFill>
              </a:rPr>
              <a:t>last</a:t>
            </a:r>
            <a:r>
              <a:rPr lang="pl-PL" sz="1600" dirty="0">
                <a:solidFill>
                  <a:srgbClr val="FF0000"/>
                </a:solidFill>
              </a:rPr>
              <a:t> of the OLS </a:t>
            </a:r>
            <a:r>
              <a:rPr lang="pl-PL" sz="1600" dirty="0" err="1">
                <a:solidFill>
                  <a:srgbClr val="FF0000"/>
                </a:solidFill>
              </a:rPr>
              <a:t>assumptions</a:t>
            </a:r>
            <a:r>
              <a:rPr lang="pl-PL" sz="1600" dirty="0">
                <a:solidFill>
                  <a:srgbClr val="FF0000"/>
                </a:solidFill>
              </a:rPr>
              <a:t> </a:t>
            </a:r>
            <a:r>
              <a:rPr lang="pl-PL" sz="1600" dirty="0" err="1">
                <a:solidFill>
                  <a:srgbClr val="FF0000"/>
                </a:solidFill>
              </a:rPr>
              <a:t>is</a:t>
            </a:r>
            <a:r>
              <a:rPr lang="pl-PL" sz="1600" dirty="0">
                <a:solidFill>
                  <a:srgbClr val="FF0000"/>
                </a:solidFill>
              </a:rPr>
              <a:t> </a:t>
            </a:r>
            <a:r>
              <a:rPr lang="pl-PL" sz="1600" dirty="0" err="1">
                <a:solidFill>
                  <a:srgbClr val="FF0000"/>
                </a:solidFill>
              </a:rPr>
              <a:t>violated</a:t>
            </a:r>
            <a:r>
              <a:rPr lang="pl-PL" sz="1600" dirty="0">
                <a:solidFill>
                  <a:srgbClr val="FF0000"/>
                </a:solidFill>
              </a:rPr>
              <a:t> (</a:t>
            </a:r>
            <a:r>
              <a:rPr lang="pl-PL" sz="1600" dirty="0" err="1">
                <a:solidFill>
                  <a:srgbClr val="FF0000"/>
                </a:solidFill>
              </a:rPr>
              <a:t>errors</a:t>
            </a:r>
            <a:r>
              <a:rPr lang="pl-PL" sz="1600" dirty="0">
                <a:solidFill>
                  <a:srgbClr val="FF0000"/>
                </a:solidFill>
              </a:rPr>
              <a:t> </a:t>
            </a:r>
            <a:r>
              <a:rPr lang="pl-PL" sz="1600" dirty="0" err="1">
                <a:solidFill>
                  <a:srgbClr val="FF0000"/>
                </a:solidFill>
              </a:rPr>
              <a:t>correlated</a:t>
            </a:r>
            <a:r>
              <a:rPr lang="pl-PL" sz="1600" dirty="0">
                <a:solidFill>
                  <a:srgbClr val="FF0000"/>
                </a:solidFill>
              </a:rPr>
              <a:t> </a:t>
            </a:r>
            <a:r>
              <a:rPr lang="pl-PL" sz="1600" dirty="0" err="1">
                <a:solidFill>
                  <a:srgbClr val="FF0000"/>
                </a:solidFill>
              </a:rPr>
              <a:t>or</a:t>
            </a:r>
            <a:r>
              <a:rPr lang="pl-PL" sz="1600" dirty="0">
                <a:solidFill>
                  <a:srgbClr val="FF0000"/>
                </a:solidFill>
              </a:rPr>
              <a:t> </a:t>
            </a:r>
            <a:r>
              <a:rPr lang="pl-PL" sz="1600" dirty="0" err="1">
                <a:solidFill>
                  <a:srgbClr val="FF0000"/>
                </a:solidFill>
              </a:rPr>
              <a:t>having</a:t>
            </a:r>
            <a:r>
              <a:rPr lang="pl-PL" sz="1600" dirty="0">
                <a:solidFill>
                  <a:srgbClr val="FF0000"/>
                </a:solidFill>
              </a:rPr>
              <a:t> </a:t>
            </a:r>
            <a:r>
              <a:rPr lang="pl-PL" sz="1600" dirty="0" err="1">
                <a:solidFill>
                  <a:srgbClr val="FF0000"/>
                </a:solidFill>
              </a:rPr>
              <a:t>different</a:t>
            </a:r>
            <a:r>
              <a:rPr lang="pl-PL" sz="1600" dirty="0">
                <a:solidFill>
                  <a:srgbClr val="FF0000"/>
                </a:solidFill>
              </a:rPr>
              <a:t> </a:t>
            </a:r>
            <a:r>
              <a:rPr lang="pl-PL" sz="1600" dirty="0" err="1">
                <a:solidFill>
                  <a:srgbClr val="FF0000"/>
                </a:solidFill>
              </a:rPr>
              <a:t>variance</a:t>
            </a:r>
            <a:r>
              <a:rPr lang="pl-PL" sz="1600" dirty="0">
                <a:solidFill>
                  <a:srgbClr val="FF0000"/>
                </a:solidFill>
              </a:rPr>
              <a:t>, </a:t>
            </a:r>
            <a:r>
              <a:rPr lang="pl-PL" sz="1600" dirty="0" err="1">
                <a:solidFill>
                  <a:srgbClr val="FF0000"/>
                </a:solidFill>
              </a:rPr>
              <a:t>so</a:t>
            </a:r>
            <a:r>
              <a:rPr lang="pl-PL" sz="1600" dirty="0">
                <a:solidFill>
                  <a:srgbClr val="FF0000"/>
                </a:solidFill>
              </a:rPr>
              <a:t> </a:t>
            </a:r>
            <a:r>
              <a:rPr lang="pl-PL" sz="1600" dirty="0" err="1">
                <a:solidFill>
                  <a:srgbClr val="FF0000"/>
                </a:solidFill>
              </a:rPr>
              <a:t>called</a:t>
            </a:r>
            <a:r>
              <a:rPr lang="pl-PL" sz="1600" dirty="0">
                <a:solidFill>
                  <a:srgbClr val="FF0000"/>
                </a:solidFill>
              </a:rPr>
              <a:t> </a:t>
            </a:r>
            <a:r>
              <a:rPr lang="pl-PL" sz="1600" i="1" dirty="0" err="1">
                <a:solidFill>
                  <a:srgbClr val="FF0000"/>
                </a:solidFill>
              </a:rPr>
              <a:t>robust</a:t>
            </a:r>
            <a:r>
              <a:rPr lang="pl-PL" sz="1600" dirty="0">
                <a:solidFill>
                  <a:srgbClr val="FF0000"/>
                </a:solidFill>
              </a:rPr>
              <a:t> SE </a:t>
            </a:r>
            <a:r>
              <a:rPr lang="pl-PL" sz="1600" dirty="0" err="1">
                <a:solidFill>
                  <a:srgbClr val="FF0000"/>
                </a:solidFill>
              </a:rPr>
              <a:t>are</a:t>
            </a:r>
            <a:r>
              <a:rPr lang="pl-PL" sz="1600" dirty="0">
                <a:solidFill>
                  <a:srgbClr val="FF0000"/>
                </a:solidFill>
              </a:rPr>
              <a:t> </a:t>
            </a:r>
            <a:r>
              <a:rPr lang="pl-PL" sz="1600" dirty="0" err="1">
                <a:solidFill>
                  <a:srgbClr val="FF0000"/>
                </a:solidFill>
              </a:rPr>
              <a:t>used</a:t>
            </a:r>
            <a:endParaRPr lang="pl-PL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1248098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 lIns="92075" tIns="46037" rIns="92075" bIns="46037" anchor="ctr"/>
          <a:lstStyle/>
          <a:p>
            <a:r>
              <a:rPr lang="pl-PL" sz="3600" dirty="0" err="1"/>
              <a:t>Significance</a:t>
            </a:r>
            <a:r>
              <a:rPr lang="pl-PL" sz="3600" dirty="0"/>
              <a:t> of </a:t>
            </a:r>
            <a:r>
              <a:rPr lang="pl-PL" sz="3600" dirty="0" err="1"/>
              <a:t>regressors</a:t>
            </a:r>
            <a:endParaRPr lang="pl-PL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267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755576" y="2017713"/>
                <a:ext cx="8199512" cy="4114800"/>
              </a:xfrm>
              <a:noFill/>
              <a:ln/>
            </p:spPr>
            <p:txBody>
              <a:bodyPr lIns="182562" tIns="46037" rIns="182562" bIns="46037"/>
              <a:lstStyle/>
              <a:p>
                <a:r>
                  <a:rPr lang="pl-PL" sz="2400" dirty="0"/>
                  <a:t>Suppose we </a:t>
                </a:r>
                <a:r>
                  <a:rPr lang="pl-PL" sz="2400" dirty="0" err="1"/>
                  <a:t>construct</a:t>
                </a:r>
                <a:r>
                  <a:rPr lang="pl-PL" sz="2400" dirty="0"/>
                  <a:t> the </a:t>
                </a:r>
                <a:r>
                  <a:rPr lang="pl-PL" sz="2400" dirty="0" err="1"/>
                  <a:t>following</a:t>
                </a:r>
                <a:r>
                  <a:rPr lang="pl-PL" sz="2400" dirty="0"/>
                  <a:t> model of the real </a:t>
                </a:r>
                <a:r>
                  <a:rPr lang="pl-PL" sz="2400" dirty="0" err="1"/>
                  <a:t>estate</a:t>
                </a:r>
                <a:r>
                  <a:rPr lang="pl-PL" sz="2400" dirty="0"/>
                  <a:t> </a:t>
                </a:r>
                <a:r>
                  <a:rPr lang="pl-PL" sz="2400" dirty="0" err="1"/>
                  <a:t>price</a:t>
                </a:r>
                <a:r>
                  <a:rPr lang="pl-PL" sz="2400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l-PL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l-PL" sz="2400" b="0" i="1" smtClean="0">
                              <a:latin typeface="Cambria Math" panose="02040503050406030204" pitchFamily="18" charset="0"/>
                            </a:rPr>
                            <m:t>𝑃𝑟𝑖𝑐𝑒</m:t>
                          </m:r>
                        </m:e>
                        <m:sub>
                          <m:r>
                            <a:rPr lang="pl-PL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l-PL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l-PL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l-PL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pl-PL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l-PL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l-PL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l-PL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pl-PL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l-PL" sz="2400" b="0" i="1" smtClean="0">
                          <a:latin typeface="Cambria Math" panose="02040503050406030204" pitchFamily="18" charset="0"/>
                        </a:rPr>
                        <m:t>𝑆𝑖𝑧𝑒</m:t>
                      </m:r>
                      <m:r>
                        <a:rPr lang="pl-PL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l-PL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l-PL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pl-PL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l-PL" sz="2400" b="0" i="1" smtClean="0">
                          <a:latin typeface="Cambria Math" panose="02040503050406030204" pitchFamily="18" charset="0"/>
                        </a:rPr>
                        <m:t>𝐴𝑔𝑒</m:t>
                      </m:r>
                      <m:r>
                        <a:rPr lang="pl-PL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l-PL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l-PL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pl-PL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pl-PL" sz="2400" dirty="0"/>
              </a:p>
              <a:p>
                <a:pPr marL="0" indent="0">
                  <a:buNone/>
                </a:pPr>
                <a:r>
                  <a:rPr lang="pl-PL" sz="2400" dirty="0" err="1"/>
                  <a:t>where</a:t>
                </a:r>
                <a:r>
                  <a:rPr lang="pl-PL" sz="2400" dirty="0"/>
                  <a:t> Age = </a:t>
                </a:r>
                <a:r>
                  <a:rPr lang="pl-PL" sz="2400" dirty="0" err="1"/>
                  <a:t>age</a:t>
                </a:r>
                <a:r>
                  <a:rPr lang="pl-PL" sz="2400" dirty="0"/>
                  <a:t> of the </a:t>
                </a:r>
                <a:r>
                  <a:rPr lang="pl-PL" sz="2400" dirty="0" err="1"/>
                  <a:t>owner</a:t>
                </a:r>
                <a:r>
                  <a:rPr lang="pl-PL" sz="2400" dirty="0"/>
                  <a:t>.</a:t>
                </a:r>
              </a:p>
              <a:p>
                <a:r>
                  <a:rPr lang="pl-PL" sz="2400" dirty="0"/>
                  <a:t>Watch out for the </a:t>
                </a:r>
                <a:r>
                  <a:rPr lang="pl-PL" sz="2400" dirty="0" err="1"/>
                  <a:t>difference</a:t>
                </a:r>
                <a:r>
                  <a:rPr lang="pl-PL" sz="2400" dirty="0"/>
                  <a:t> </a:t>
                </a:r>
                <a:r>
                  <a:rPr lang="pl-PL" sz="2400" dirty="0" err="1"/>
                  <a:t>between</a:t>
                </a:r>
                <a:r>
                  <a:rPr lang="pl-PL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l-PL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l-PL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pl-PL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pl-PL" sz="24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l-PL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pl-PL" sz="24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l-PL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pl-PL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pl-PL" sz="2400" dirty="0"/>
              </a:p>
              <a:p>
                <a:r>
                  <a:rPr lang="pl-PL" sz="2400" dirty="0" err="1"/>
                  <a:t>Does</a:t>
                </a:r>
                <a:r>
                  <a:rPr lang="pl-PL" sz="2400" dirty="0"/>
                  <a:t> the non-zero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l-PL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pl-PL" sz="24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l-PL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pl-PL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pl-PL" sz="2400" dirty="0"/>
                  <a:t> </a:t>
                </a:r>
                <a:r>
                  <a:rPr lang="pl-PL" sz="2400" dirty="0" err="1"/>
                  <a:t>imply</a:t>
                </a:r>
                <a:r>
                  <a:rPr lang="pl-PL" sz="2400" dirty="0"/>
                  <a:t> the non-zero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l-PL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l-PL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pl-PL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pl-PL" sz="2400" dirty="0"/>
                  <a:t>?</a:t>
                </a:r>
              </a:p>
              <a:p>
                <a:r>
                  <a:rPr lang="pl-PL" sz="2400" dirty="0" err="1"/>
                  <a:t>Adequate</a:t>
                </a:r>
                <a:r>
                  <a:rPr lang="pl-PL" sz="2400" dirty="0"/>
                  <a:t> </a:t>
                </a:r>
                <a:r>
                  <a:rPr lang="pl-PL" sz="2400" dirty="0" err="1"/>
                  <a:t>approach</a:t>
                </a:r>
                <a:r>
                  <a:rPr lang="pl-PL" sz="2400" dirty="0"/>
                  <a:t>: test of </a:t>
                </a:r>
                <a:r>
                  <a:rPr lang="pl-PL" sz="2400" dirty="0" err="1"/>
                  <a:t>significance</a:t>
                </a:r>
                <a:endParaRPr lang="pl-PL" sz="2400" dirty="0"/>
              </a:p>
            </p:txBody>
          </p:sp>
        </mc:Choice>
        <mc:Fallback xmlns="">
          <p:sp>
            <p:nvSpPr>
              <p:cNvPr id="11267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755576" y="2017713"/>
                <a:ext cx="8199512" cy="4114800"/>
              </a:xfrm>
              <a:blipFill>
                <a:blip r:embed="rId2"/>
                <a:stretch>
                  <a:fillRect l="-74" t="-1185"/>
                </a:stretch>
              </a:blipFill>
              <a:ln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30772215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 lIns="92075" tIns="46037" rIns="92075" bIns="46037" anchor="ctr"/>
          <a:lstStyle/>
          <a:p>
            <a:r>
              <a:rPr lang="pl-PL" sz="3600" dirty="0" err="1"/>
              <a:t>Significance</a:t>
            </a:r>
            <a:r>
              <a:rPr lang="pl-PL" sz="3600" dirty="0"/>
              <a:t> of </a:t>
            </a:r>
            <a:r>
              <a:rPr lang="pl-PL" sz="3600" dirty="0" err="1"/>
              <a:t>regressors</a:t>
            </a:r>
            <a:endParaRPr lang="pl-PL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291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611560" y="2017712"/>
                <a:ext cx="8343528" cy="4507631"/>
              </a:xfrm>
              <a:noFill/>
              <a:ln/>
            </p:spPr>
            <p:txBody>
              <a:bodyPr lIns="182562" tIns="46037" rIns="182562" bIns="46037"/>
              <a:lstStyle/>
              <a:p>
                <a:r>
                  <a:rPr lang="pl-PL" sz="2400" dirty="0"/>
                  <a:t>An </a:t>
                </a:r>
                <a:r>
                  <a:rPr lang="pl-PL" sz="2400" dirty="0" err="1"/>
                  <a:t>adequate</a:t>
                </a:r>
                <a:r>
                  <a:rPr lang="pl-PL" sz="2400" dirty="0"/>
                  <a:t> </a:t>
                </a:r>
                <a:r>
                  <a:rPr lang="pl-PL" sz="2400" dirty="0" err="1"/>
                  <a:t>statistical</a:t>
                </a:r>
                <a:r>
                  <a:rPr lang="pl-PL" sz="2400" dirty="0"/>
                  <a:t> test of the </a:t>
                </a:r>
                <a:r>
                  <a:rPr lang="pl-PL" sz="2400" dirty="0" err="1"/>
                  <a:t>hypotheses</a:t>
                </a:r>
                <a:r>
                  <a:rPr lang="pl-PL" sz="2400" dirty="0"/>
                  <a:t>:</a:t>
                </a:r>
              </a:p>
              <a:p>
                <a:pPr marL="0" indent="0" algn="ctr">
                  <a:buNone/>
                </a:pPr>
                <a:r>
                  <a:rPr lang="pl-PL" sz="2400" dirty="0"/>
                  <a:t>H</a:t>
                </a:r>
                <a:r>
                  <a:rPr lang="pl-PL" sz="1200" dirty="0"/>
                  <a:t>0</a:t>
                </a:r>
                <a:r>
                  <a:rPr lang="pl-PL" sz="2400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l-PL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l-PL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pl-PL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pl-PL" sz="24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pl-PL" sz="2400" dirty="0"/>
                  <a:t>		H</a:t>
                </a:r>
                <a:r>
                  <a:rPr lang="pl-PL" sz="1200" dirty="0"/>
                  <a:t>1</a:t>
                </a:r>
                <a:r>
                  <a:rPr lang="pl-PL" sz="2400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l-PL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l-PL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pl-PL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pl-PL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pl-PL" sz="2400" i="1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pl-PL" sz="2400" dirty="0"/>
                  <a:t>	</a:t>
                </a:r>
              </a:p>
              <a:p>
                <a:r>
                  <a:rPr lang="pl-PL" sz="2400" dirty="0"/>
                  <a:t>It </a:t>
                </a:r>
                <a:r>
                  <a:rPr lang="pl-PL" sz="2400" dirty="0" err="1"/>
                  <a:t>can</a:t>
                </a:r>
                <a:r>
                  <a:rPr lang="pl-PL" sz="2400" dirty="0"/>
                  <a:t> be </a:t>
                </a:r>
                <a:r>
                  <a:rPr lang="pl-PL" sz="2400" dirty="0" err="1"/>
                  <a:t>shown</a:t>
                </a:r>
                <a:r>
                  <a:rPr lang="pl-PL" sz="2400" dirty="0"/>
                  <a:t> </a:t>
                </a:r>
                <a:r>
                  <a:rPr lang="pl-PL" sz="2400" dirty="0" err="1"/>
                  <a:t>that</a:t>
                </a:r>
                <a:r>
                  <a:rPr lang="pl-PL" sz="2400" dirty="0"/>
                  <a:t> </a:t>
                </a:r>
                <a:r>
                  <a:rPr lang="pl-PL" sz="2400" dirty="0" err="1"/>
                  <a:t>if</a:t>
                </a:r>
                <a:r>
                  <a:rPr lang="pl-PL" sz="2400" dirty="0"/>
                  <a:t> H</a:t>
                </a:r>
                <a:r>
                  <a:rPr lang="pl-PL" sz="1200" dirty="0"/>
                  <a:t>0</a:t>
                </a:r>
                <a:r>
                  <a:rPr lang="pl-PL" sz="2400" dirty="0"/>
                  <a:t> </a:t>
                </a:r>
                <a:r>
                  <a:rPr lang="pl-PL" sz="2400" dirty="0" err="1"/>
                  <a:t>is</a:t>
                </a:r>
                <a:r>
                  <a:rPr lang="pl-PL" sz="2400" dirty="0"/>
                  <a:t> </a:t>
                </a:r>
                <a:r>
                  <a:rPr lang="pl-PL" sz="2400" dirty="0" err="1"/>
                  <a:t>true</a:t>
                </a:r>
                <a:r>
                  <a:rPr lang="pl-PL" sz="2400" dirty="0"/>
                  <a:t> </a:t>
                </a:r>
                <a:r>
                  <a:rPr lang="pl-PL" sz="2400" dirty="0" err="1"/>
                  <a:t>then</a:t>
                </a:r>
                <a:endParaRPr lang="pl-PL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l-PL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l-PL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pl-PL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b>
                      </m:sSub>
                      <m:r>
                        <a:rPr lang="pl-PL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l-PL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l-PL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pl-PL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l-PL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pl-PL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pl-PL" sz="2400" b="0" i="1" smtClean="0">
                              <a:latin typeface="Cambria Math" panose="02040503050406030204" pitchFamily="18" charset="0"/>
                            </a:rPr>
                            <m:t>𝑆𝐸</m:t>
                          </m:r>
                          <m:r>
                            <a:rPr lang="pl-PL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pl-PL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pl-PL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l-PL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pl-PL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pl-PL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pl-PL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sSub>
                        <m:sSubPr>
                          <m:ctrlPr>
                            <a:rPr lang="pl-PL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l-PL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pl-PL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pl-PL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−(</m:t>
                          </m:r>
                          <m:r>
                            <a:rPr lang="pl-PL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pl-PL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+1)</m:t>
                          </m:r>
                        </m:sub>
                      </m:sSub>
                    </m:oMath>
                  </m:oMathPara>
                </a14:m>
                <a:endParaRPr lang="pl-PL" sz="2400" dirty="0"/>
              </a:p>
              <a:p>
                <a:r>
                  <a:rPr lang="pl-PL" sz="2400" dirty="0" err="1"/>
                  <a:t>So</a:t>
                </a:r>
                <a:r>
                  <a:rPr lang="pl-PL" sz="2400" dirty="0"/>
                  <a:t>, </a:t>
                </a:r>
                <a:r>
                  <a:rPr lang="pl-PL" sz="2400" dirty="0" err="1"/>
                  <a:t>if</a:t>
                </a:r>
                <a:r>
                  <a:rPr lang="pl-PL" sz="2400" dirty="0"/>
                  <a:t> the H</a:t>
                </a:r>
                <a:r>
                  <a:rPr lang="pl-PL" sz="1200" dirty="0"/>
                  <a:t>0</a:t>
                </a:r>
                <a:r>
                  <a:rPr lang="pl-PL" sz="2400" dirty="0"/>
                  <a:t> </a:t>
                </a:r>
                <a:r>
                  <a:rPr lang="pl-PL" sz="2400" dirty="0" err="1"/>
                  <a:t>is</a:t>
                </a:r>
                <a:r>
                  <a:rPr lang="pl-PL" sz="2400" dirty="0"/>
                  <a:t> </a:t>
                </a:r>
                <a:r>
                  <a:rPr lang="pl-PL" sz="2400" dirty="0" err="1"/>
                  <a:t>true</a:t>
                </a:r>
                <a:r>
                  <a:rPr lang="pl-PL" sz="2400" dirty="0"/>
                  <a:t>, </a:t>
                </a:r>
                <a:r>
                  <a:rPr lang="pl-PL" sz="2400" dirty="0" err="1"/>
                  <a:t>what</a:t>
                </a:r>
                <a:r>
                  <a:rPr lang="pl-PL" sz="2400" dirty="0"/>
                  <a:t> </a:t>
                </a:r>
                <a:r>
                  <a:rPr lang="pl-PL" sz="2400" dirty="0" err="1"/>
                  <a:t>values</a:t>
                </a:r>
                <a:r>
                  <a:rPr lang="pl-PL" sz="2400" dirty="0"/>
                  <a:t> of </a:t>
                </a:r>
              </a:p>
              <a:p>
                <a:pPr marL="0" indent="0">
                  <a:buNone/>
                </a:pPr>
                <a:r>
                  <a:rPr lang="pl-PL" sz="2400" dirty="0"/>
                  <a:t>    </a:t>
                </a:r>
                <a14:m>
                  <m:oMath xmlns:m="http://schemas.openxmlformats.org/officeDocument/2006/math">
                    <m:r>
                      <a:rPr lang="pl-PL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pl-PL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pl-PL" sz="2400" dirty="0"/>
                  <a:t>do we </a:t>
                </a:r>
                <a:r>
                  <a:rPr lang="pl-PL" sz="2400" dirty="0" err="1"/>
                  <a:t>expect</a:t>
                </a:r>
                <a:r>
                  <a:rPr lang="pl-PL" sz="2400" dirty="0"/>
                  <a:t> </a:t>
                </a:r>
                <a:r>
                  <a:rPr lang="pl-PL" sz="2400" dirty="0" err="1"/>
                  <a:t>given</a:t>
                </a:r>
                <a:r>
                  <a:rPr lang="pl-PL" sz="2400" dirty="0"/>
                  <a:t> </a:t>
                </a:r>
                <a:r>
                  <a:rPr lang="pl-PL" sz="2400" dirty="0" err="1"/>
                  <a:t>that</a:t>
                </a:r>
                <a:r>
                  <a:rPr lang="pl-PL" sz="2400" dirty="0"/>
                  <a:t> the pdf </a:t>
                </a:r>
              </a:p>
              <a:p>
                <a:pPr marL="0" indent="0">
                  <a:buNone/>
                </a:pPr>
                <a:r>
                  <a:rPr lang="pl-PL" sz="2400" dirty="0"/>
                  <a:t>    of the </a:t>
                </a:r>
                <a14:m>
                  <m:oMath xmlns:m="http://schemas.openxmlformats.org/officeDocument/2006/math">
                    <m:r>
                      <a:rPr lang="pl-PL" sz="2400" i="1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pl-PL" sz="2400" dirty="0"/>
                  <a:t> </a:t>
                </a:r>
                <a:r>
                  <a:rPr lang="pl-PL" sz="2400" dirty="0" err="1"/>
                  <a:t>distribution</a:t>
                </a:r>
                <a:r>
                  <a:rPr lang="pl-PL" sz="2400" dirty="0"/>
                  <a:t> </a:t>
                </a:r>
                <a:r>
                  <a:rPr lang="pl-PL" sz="2400" dirty="0" err="1"/>
                  <a:t>is</a:t>
                </a:r>
                <a:r>
                  <a:rPr lang="pl-PL" sz="2400" dirty="0"/>
                  <a:t> </a:t>
                </a:r>
                <a:r>
                  <a:rPr lang="pl-PL" sz="2400" dirty="0" err="1"/>
                  <a:t>this</a:t>
                </a:r>
                <a:r>
                  <a:rPr lang="pl-PL" sz="2400" dirty="0"/>
                  <a:t> </a:t>
                </a:r>
                <a:r>
                  <a:rPr lang="pl-PL" sz="2400" dirty="0">
                    <a:sym typeface="Wingdings" panose="05000000000000000000" pitchFamily="2" charset="2"/>
                  </a:rPr>
                  <a:t></a:t>
                </a:r>
                <a:endParaRPr lang="pl-PL" sz="2400" dirty="0"/>
              </a:p>
            </p:txBody>
          </p:sp>
        </mc:Choice>
        <mc:Fallback xmlns="">
          <p:sp>
            <p:nvSpPr>
              <p:cNvPr id="12291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11560" y="2017712"/>
                <a:ext cx="8343528" cy="4507631"/>
              </a:xfrm>
              <a:blipFill>
                <a:blip r:embed="rId2"/>
                <a:stretch>
                  <a:fillRect t="-1083"/>
                </a:stretch>
              </a:blipFill>
              <a:ln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A705AF18-D839-E4AC-317F-CA0D451695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4265712"/>
            <a:ext cx="3240359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Obraz 2">
            <a:extLst>
              <a:ext uri="{FF2B5EF4-FFF2-40B4-BE49-F238E27FC236}">
                <a16:creationId xmlns:a16="http://schemas.microsoft.com/office/drawing/2014/main" id="{7FD708DC-6422-F637-F5A3-68B8BBF7C4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1680" y="5491162"/>
            <a:ext cx="3905250" cy="115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277165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2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122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122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2000"/>
                                        <p:tgtEl>
                                          <p:spTgt spid="122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2000"/>
                                        <p:tgtEl>
                                          <p:spTgt spid="122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6" dur="2000"/>
                                        <p:tgtEl>
                                          <p:spTgt spid="122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9" dur="2000"/>
                                        <p:tgtEl>
                                          <p:spTgt spid="122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4" dur="2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 lIns="92075" tIns="46037" rIns="92075" bIns="46037" anchor="ctr"/>
          <a:lstStyle/>
          <a:p>
            <a:r>
              <a:rPr lang="pl-PL" sz="3600" dirty="0" err="1"/>
              <a:t>Significance</a:t>
            </a:r>
            <a:r>
              <a:rPr lang="pl-PL" sz="3600" dirty="0"/>
              <a:t> of </a:t>
            </a:r>
            <a:r>
              <a:rPr lang="pl-PL" sz="3600" dirty="0" err="1"/>
              <a:t>regressors</a:t>
            </a:r>
            <a:endParaRPr lang="pl-PL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291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755576" y="2017713"/>
                <a:ext cx="8199512" cy="4114800"/>
              </a:xfrm>
              <a:noFill/>
              <a:ln/>
            </p:spPr>
            <p:txBody>
              <a:bodyPr lIns="182562" tIns="46037" rIns="182562" bIns="46037"/>
              <a:lstStyle/>
              <a:p>
                <a:r>
                  <a:rPr lang="pl-PL" sz="2400" dirty="0"/>
                  <a:t>Clearly, </a:t>
                </a:r>
                <a:r>
                  <a:rPr lang="pl-PL" sz="2400" dirty="0" err="1"/>
                  <a:t>typical</a:t>
                </a:r>
                <a:r>
                  <a:rPr lang="pl-PL" sz="2400" dirty="0"/>
                  <a:t> </a:t>
                </a:r>
                <a:r>
                  <a:rPr lang="pl-PL" sz="2400" dirty="0" err="1"/>
                  <a:t>values</a:t>
                </a:r>
                <a:r>
                  <a:rPr lang="pl-PL" sz="2400" dirty="0"/>
                  <a:t> of t </a:t>
                </a:r>
                <a:r>
                  <a:rPr lang="pl-PL" sz="2400" dirty="0" err="1"/>
                  <a:t>under</a:t>
                </a:r>
                <a:r>
                  <a:rPr lang="pl-PL" sz="2400" dirty="0"/>
                  <a:t> H</a:t>
                </a:r>
                <a:r>
                  <a:rPr lang="pl-PL" sz="1200" dirty="0"/>
                  <a:t>0</a:t>
                </a:r>
                <a:r>
                  <a:rPr lang="pl-PL" sz="2400" dirty="0"/>
                  <a:t> </a:t>
                </a:r>
                <a:r>
                  <a:rPr lang="pl-PL" sz="2400" dirty="0" err="1"/>
                  <a:t>are</a:t>
                </a:r>
                <a:r>
                  <a:rPr lang="pl-PL" sz="2400" dirty="0"/>
                  <a:t> </a:t>
                </a:r>
                <a:r>
                  <a:rPr lang="pl-PL" sz="2400" dirty="0" err="1"/>
                  <a:t>around</a:t>
                </a:r>
                <a:r>
                  <a:rPr lang="pl-PL" sz="2400" dirty="0"/>
                  <a:t> zero. </a:t>
                </a:r>
                <a:r>
                  <a:rPr lang="pl-PL" sz="2400" dirty="0" err="1"/>
                  <a:t>So</a:t>
                </a:r>
                <a:r>
                  <a:rPr lang="pl-PL" sz="2400" dirty="0"/>
                  <a:t> </a:t>
                </a:r>
                <a:r>
                  <a:rPr lang="pl-PL" sz="2400" dirty="0" err="1"/>
                  <a:t>what</a:t>
                </a:r>
                <a:r>
                  <a:rPr lang="pl-PL" sz="2400" dirty="0"/>
                  <a:t> </a:t>
                </a:r>
                <a:r>
                  <a:rPr lang="pl-PL" sz="2400" dirty="0" err="1"/>
                  <a:t>if</a:t>
                </a:r>
                <a:r>
                  <a:rPr lang="pl-PL" sz="2400" dirty="0"/>
                  <a:t> in a </a:t>
                </a:r>
                <a:r>
                  <a:rPr lang="pl-PL" sz="2400" dirty="0" err="1"/>
                  <a:t>given</a:t>
                </a:r>
                <a:r>
                  <a:rPr lang="pl-PL" sz="2400" dirty="0"/>
                  <a:t> data set we </a:t>
                </a:r>
                <a:r>
                  <a:rPr lang="pl-PL" sz="2400" dirty="0" err="1"/>
                  <a:t>obtain</a:t>
                </a:r>
                <a:r>
                  <a:rPr lang="pl-PL" sz="2400" dirty="0"/>
                  <a:t> a </a:t>
                </a:r>
                <a:r>
                  <a:rPr lang="pl-PL" sz="2400" dirty="0" err="1"/>
                  <a:t>value</a:t>
                </a:r>
                <a:r>
                  <a:rPr lang="pl-PL" sz="2400" dirty="0"/>
                  <a:t> of </a:t>
                </a:r>
                <a14:m>
                  <m:oMath xmlns:m="http://schemas.openxmlformats.org/officeDocument/2006/math">
                    <m:r>
                      <a:rPr lang="pl-PL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pl-PL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pl-PL" sz="2400" dirty="0"/>
                  <a:t> </a:t>
                </a:r>
                <a:r>
                  <a:rPr lang="pl-PL" sz="2400" dirty="0" err="1"/>
                  <a:t>which</a:t>
                </a:r>
                <a:r>
                  <a:rPr lang="pl-PL" sz="2400" dirty="0"/>
                  <a:t> </a:t>
                </a:r>
                <a:r>
                  <a:rPr lang="pl-PL" sz="2400" dirty="0" err="1"/>
                  <a:t>is</a:t>
                </a:r>
                <a:r>
                  <a:rPr lang="pl-PL" sz="2400" dirty="0"/>
                  <a:t> </a:t>
                </a:r>
                <a:r>
                  <a:rPr lang="pl-PL" sz="2400" dirty="0" err="1"/>
                  <a:t>very</a:t>
                </a:r>
                <a:r>
                  <a:rPr lang="pl-PL" sz="2400" dirty="0"/>
                  <a:t> far from zero?</a:t>
                </a:r>
              </a:p>
            </p:txBody>
          </p:sp>
        </mc:Choice>
        <mc:Fallback xmlns="">
          <p:sp>
            <p:nvSpPr>
              <p:cNvPr id="12291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755576" y="2017713"/>
                <a:ext cx="8199512" cy="4114800"/>
              </a:xfrm>
              <a:blipFill>
                <a:blip r:embed="rId2"/>
                <a:stretch>
                  <a:fillRect t="-1185" r="-818"/>
                </a:stretch>
              </a:blipFill>
              <a:ln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Obraz 4">
            <a:extLst>
              <a:ext uri="{FF2B5EF4-FFF2-40B4-BE49-F238E27FC236}">
                <a16:creationId xmlns:a16="http://schemas.microsoft.com/office/drawing/2014/main" id="{78ED0FFB-4D5C-A9D1-8FFA-F96D5F9525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2282" y="3288163"/>
            <a:ext cx="4179436" cy="3384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098452"/>
      </p:ext>
    </p:extLst>
  </p:cSld>
  <p:clrMapOvr>
    <a:masterClrMapping/>
  </p:clrMapOvr>
  <p:transition spd="med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 lIns="92075" tIns="46037" rIns="92075" bIns="46037" anchor="ctr"/>
          <a:lstStyle/>
          <a:p>
            <a:r>
              <a:rPr lang="pl-PL" sz="3600" dirty="0" err="1"/>
              <a:t>Confidence</a:t>
            </a:r>
            <a:r>
              <a:rPr lang="pl-PL" sz="3600" dirty="0"/>
              <a:t> </a:t>
            </a:r>
            <a:r>
              <a:rPr lang="pl-PL" sz="3600" dirty="0" err="1"/>
              <a:t>intervals</a:t>
            </a:r>
            <a:endParaRPr lang="pl-PL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267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539552" y="2017713"/>
                <a:ext cx="8415536" cy="4625974"/>
              </a:xfrm>
              <a:noFill/>
              <a:ln/>
            </p:spPr>
            <p:txBody>
              <a:bodyPr lIns="182562" tIns="46037" rIns="182562" bIns="46037"/>
              <a:lstStyle/>
              <a:p>
                <a:r>
                  <a:rPr lang="pl-PL" sz="2400" dirty="0"/>
                  <a:t>S</a:t>
                </a:r>
                <a:r>
                  <a:rPr lang="pl-PL" sz="2400" dirty="0" err="1"/>
                  <a:t>ince</a:t>
                </a:r>
                <a:r>
                  <a:rPr lang="pl-PL" sz="2400" dirty="0"/>
                  <a:t> the </a:t>
                </a:r>
                <a:r>
                  <a:rPr lang="pl-PL" sz="2400" dirty="0" err="1"/>
                  <a:t>values</a:t>
                </a:r>
                <a:r>
                  <a:rPr lang="pl-PL" sz="2400" dirty="0"/>
                  <a:t>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l-PL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pl-PL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l-PL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/>
                    </m:sSub>
                  </m:oMath>
                </a14:m>
                <a:r>
                  <a:rPr lang="pl-PL" sz="2400" dirty="0" err="1"/>
                  <a:t>might</a:t>
                </a:r>
                <a:r>
                  <a:rPr lang="pl-PL" sz="2400" dirty="0"/>
                  <a:t> not be </a:t>
                </a:r>
                <a:r>
                  <a:rPr lang="pl-PL" sz="2400" dirty="0" err="1"/>
                  <a:t>accurate</a:t>
                </a:r>
                <a:r>
                  <a:rPr lang="pl-PL" sz="2400" dirty="0"/>
                  <a:t> point </a:t>
                </a:r>
                <a:r>
                  <a:rPr lang="pl-PL" sz="2400" dirty="0" err="1"/>
                  <a:t>estimates</a:t>
                </a:r>
                <a:r>
                  <a:rPr lang="pl-PL" sz="2400" dirty="0"/>
                  <a:t>, we </a:t>
                </a:r>
                <a:r>
                  <a:rPr lang="pl-PL" sz="2400" dirty="0" err="1"/>
                  <a:t>often</a:t>
                </a:r>
                <a:r>
                  <a:rPr lang="pl-PL" sz="2400" dirty="0"/>
                  <a:t> </a:t>
                </a:r>
                <a:r>
                  <a:rPr lang="pl-PL" sz="2400" dirty="0" err="1"/>
                  <a:t>provide</a:t>
                </a:r>
                <a:r>
                  <a:rPr lang="pl-PL" sz="2400" dirty="0"/>
                  <a:t> </a:t>
                </a:r>
                <a:r>
                  <a:rPr lang="pl-PL" sz="2400" dirty="0" err="1"/>
                  <a:t>confidence</a:t>
                </a:r>
                <a:r>
                  <a:rPr lang="pl-PL" sz="2400" dirty="0"/>
                  <a:t> </a:t>
                </a:r>
                <a:r>
                  <a:rPr lang="pl-PL" sz="2400" dirty="0" err="1"/>
                  <a:t>intervals</a:t>
                </a:r>
                <a:r>
                  <a:rPr lang="pl-PL" sz="2400" dirty="0"/>
                  <a:t> for </a:t>
                </a:r>
                <a:r>
                  <a:rPr lang="pl-PL" sz="2400" dirty="0" err="1"/>
                  <a:t>parameters</a:t>
                </a:r>
                <a:endParaRPr lang="pl-PL" sz="2400" dirty="0"/>
              </a:p>
              <a:p>
                <a:r>
                  <a:rPr lang="pl-PL" sz="2400" dirty="0" err="1"/>
                  <a:t>Use</a:t>
                </a:r>
                <a:r>
                  <a:rPr lang="pl-PL" sz="2400" dirty="0"/>
                  <a:t> the </a:t>
                </a:r>
                <a:r>
                  <a:rPr lang="pl-PL" sz="2400" dirty="0" err="1"/>
                  <a:t>already</a:t>
                </a:r>
                <a:r>
                  <a:rPr lang="pl-PL" sz="2400" dirty="0"/>
                  <a:t> </a:t>
                </a:r>
                <a:r>
                  <a:rPr lang="pl-PL" sz="2400" dirty="0" err="1"/>
                  <a:t>shown</a:t>
                </a:r>
                <a:r>
                  <a:rPr lang="pl-PL" sz="2400" dirty="0"/>
                  <a:t> </a:t>
                </a:r>
                <a:r>
                  <a:rPr lang="pl-PL" sz="2400" dirty="0" err="1"/>
                  <a:t>property</a:t>
                </a:r>
                <a:r>
                  <a:rPr lang="pl-PL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l-PL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l-PL" sz="24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pl-PL" sz="2400" i="1"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  <m:r>
                      <a:rPr lang="pl-PL" sz="2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l-PL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pl-PL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pl-PL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pl-PL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pl-PL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pl-PL" sz="2400" i="1">
                            <a:latin typeface="Cambria Math" panose="02040503050406030204" pitchFamily="18" charset="0"/>
                          </a:rPr>
                          <m:t>𝑆𝐸</m:t>
                        </m:r>
                        <m:r>
                          <a:rPr lang="pl-PL" sz="2400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pl-PL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pl-PL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pl-PL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pl-PL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pl-PL" sz="2400" i="1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pl-PL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sSub>
                      <m:sSubPr>
                        <m:ctrlPr>
                          <a:rPr lang="pl-PL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l-PL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pl-PL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pl-PL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−(</m:t>
                        </m:r>
                        <m:r>
                          <a:rPr lang="pl-PL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pl-PL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+1)</m:t>
                        </m:r>
                      </m:sub>
                    </m:sSub>
                  </m:oMath>
                </a14:m>
                <a:endParaRPr lang="pl-PL" sz="2400" dirty="0"/>
              </a:p>
              <a:p>
                <a:r>
                  <a:rPr lang="pl-PL" sz="2400" dirty="0" err="1"/>
                  <a:t>Provide</a:t>
                </a:r>
                <a:r>
                  <a:rPr lang="pl-PL" sz="2400" dirty="0"/>
                  <a:t> </a:t>
                </a:r>
                <a:r>
                  <a:rPr lang="pl-PL" sz="2400" dirty="0" err="1"/>
                  <a:t>range</a:t>
                </a:r>
                <a:r>
                  <a:rPr lang="pl-PL" sz="2400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pl-PL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pl-PL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</m:acc>
                    <m:r>
                      <a:rPr lang="pl-PL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r>
                      <a:rPr lang="pl-PL" sz="2400" i="1">
                        <a:latin typeface="Cambria Math" panose="02040503050406030204" pitchFamily="18" charset="0"/>
                      </a:rPr>
                      <m:t>𝑆𝐸</m:t>
                    </m:r>
                    <m:d>
                      <m:dPr>
                        <m:ctrlPr>
                          <a:rPr lang="pl-PL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l-PL" sz="2400" i="1">
                            <a:latin typeface="Cambria Math" panose="02040503050406030204" pitchFamily="18" charset="0"/>
                          </a:rPr>
                          <m:t> </m:t>
                        </m:r>
                        <m:acc>
                          <m:accPr>
                            <m:chr m:val="̂"/>
                            <m:ctrlPr>
                              <a:rPr lang="pl-PL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l-PL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</m:d>
                    <m:r>
                      <a:rPr lang="pl-PL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pl-PL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l-PL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f>
                          <m:fPr>
                            <m:ctrlPr>
                              <a:rPr lang="pl-PL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pl-PL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num>
                          <m:den>
                            <m:r>
                              <a:rPr lang="pl-PL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pl-PL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pl-PL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pl-PL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−(</m:t>
                        </m:r>
                        <m:r>
                          <a:rPr lang="pl-PL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pl-PL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+1)</m:t>
                        </m:r>
                      </m:sub>
                    </m:sSub>
                  </m:oMath>
                </a14:m>
                <a:endParaRPr lang="pl-PL" sz="2400" dirty="0"/>
              </a:p>
              <a:p>
                <a:pPr marL="0" indent="0">
                  <a:buNone/>
                </a:pPr>
                <a:r>
                  <a:rPr lang="pl-PL" sz="2400" dirty="0" err="1"/>
                  <a:t>where</a:t>
                </a:r>
                <a:r>
                  <a:rPr lang="pl-PL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l-PL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l-PL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f>
                          <m:fPr>
                            <m:ctrlPr>
                              <a:rPr lang="pl-PL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pl-PL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num>
                          <m:den>
                            <m:r>
                              <a:rPr lang="pl-PL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pl-PL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pl-PL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pl-PL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−(</m:t>
                        </m:r>
                        <m:r>
                          <a:rPr lang="pl-PL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pl-PL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+1)</m:t>
                        </m:r>
                      </m:sub>
                    </m:sSub>
                  </m:oMath>
                </a14:m>
                <a:r>
                  <a:rPr lang="pl-PL" sz="2400" dirty="0"/>
                  <a:t> </a:t>
                </a:r>
                <a:r>
                  <a:rPr lang="pl-PL" sz="2400" dirty="0" err="1"/>
                  <a:t>is</a:t>
                </a:r>
                <a:r>
                  <a:rPr lang="pl-PL" sz="2400" dirty="0"/>
                  <a:t> the </a:t>
                </a:r>
                <a:r>
                  <a:rPr lang="pl-PL" sz="2400" dirty="0" err="1"/>
                  <a:t>critical</a:t>
                </a:r>
                <a:r>
                  <a:rPr lang="pl-PL" sz="2400" dirty="0"/>
                  <a:t> </a:t>
                </a:r>
                <a:r>
                  <a:rPr lang="pl-PL" sz="2400" dirty="0" err="1"/>
                  <a:t>value</a:t>
                </a:r>
                <a:r>
                  <a:rPr lang="pl-PL" sz="2400" dirty="0"/>
                  <a:t> for the t </a:t>
                </a:r>
                <a:r>
                  <a:rPr lang="pl-PL" sz="2400" dirty="0" err="1"/>
                  <a:t>distribution</a:t>
                </a:r>
                <a:r>
                  <a:rPr lang="pl-PL" sz="2400" dirty="0"/>
                  <a:t> with </a:t>
                </a:r>
                <a14:m>
                  <m:oMath xmlns:m="http://schemas.openxmlformats.org/officeDocument/2006/math">
                    <m:r>
                      <a:rPr lang="pl-PL" sz="24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pl-PL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pl-PL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pl-PL" sz="2400" dirty="0"/>
                  <a:t> and </a:t>
                </a:r>
                <a14:m>
                  <m:oMath xmlns:m="http://schemas.openxmlformats.org/officeDocument/2006/math">
                    <m:r>
                      <a:rPr lang="pl-PL" sz="2400" b="0" i="1" smtClean="0">
                        <a:latin typeface="Cambria Math" panose="02040503050406030204" pitchFamily="18" charset="0"/>
                      </a:rPr>
                      <m:t>𝑑𝑓</m:t>
                    </m:r>
                    <m:r>
                      <a:rPr lang="pl-PL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pl-PL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pl-PL" sz="2400" b="0" i="1" smtClean="0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pl-PL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l-PL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pl-PL" sz="24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</m:oMath>
                </a14:m>
                <a:endParaRPr lang="pl-PL" sz="2400" b="0" dirty="0"/>
              </a:p>
              <a:p>
                <a:r>
                  <a:rPr lang="pl-PL" sz="2400" dirty="0"/>
                  <a:t>The </a:t>
                </a:r>
                <a:r>
                  <a:rPr lang="pl-PL" sz="2400" dirty="0" err="1"/>
                  <a:t>resulting</a:t>
                </a:r>
                <a:r>
                  <a:rPr lang="pl-PL" sz="2400" dirty="0"/>
                  <a:t> </a:t>
                </a:r>
                <a:r>
                  <a:rPr lang="pl-PL" sz="2400" dirty="0" err="1"/>
                  <a:t>range</a:t>
                </a:r>
                <a:r>
                  <a:rPr lang="pl-PL" sz="2400" dirty="0"/>
                  <a:t> </a:t>
                </a:r>
                <a:r>
                  <a:rPr lang="pl-PL" sz="2400" dirty="0" err="1"/>
                  <a:t>interpretation</a:t>
                </a:r>
                <a:r>
                  <a:rPr lang="pl-PL" sz="2400" dirty="0"/>
                  <a:t> as </a:t>
                </a:r>
                <a:r>
                  <a:rPr lang="pl-PL" sz="2400" dirty="0" err="1"/>
                  <a:t>covering</a:t>
                </a:r>
                <a:r>
                  <a:rPr lang="pl-PL" sz="2400" dirty="0"/>
                  <a:t> the </a:t>
                </a:r>
                <a:r>
                  <a:rPr lang="pl-PL" sz="2400" dirty="0" err="1"/>
                  <a:t>true</a:t>
                </a:r>
                <a:r>
                  <a:rPr lang="pl-PL" sz="2400" dirty="0"/>
                  <a:t> </a:t>
                </a:r>
                <a:r>
                  <a:rPr lang="pl-PL" sz="2400" dirty="0" err="1"/>
                  <a:t>value</a:t>
                </a:r>
                <a:r>
                  <a:rPr lang="pl-PL" sz="2400" dirty="0"/>
                  <a:t> of </a:t>
                </a:r>
                <a14:m>
                  <m:oMath xmlns:m="http://schemas.openxmlformats.org/officeDocument/2006/math">
                    <m:r>
                      <a:rPr lang="pl-PL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pl-PL" sz="2400" dirty="0"/>
                  <a:t> with the </a:t>
                </a:r>
                <a:r>
                  <a:rPr lang="pl-PL" sz="2400" dirty="0" err="1"/>
                  <a:t>probability</a:t>
                </a:r>
                <a:r>
                  <a:rPr lang="pl-PL" sz="2400" dirty="0"/>
                  <a:t> 1-</a:t>
                </a:r>
                <a14:m>
                  <m:oMath xmlns:m="http://schemas.openxmlformats.org/officeDocument/2006/math">
                    <m:r>
                      <a:rPr lang="pl-PL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pl-PL" sz="2400" dirty="0"/>
                  <a:t> (most </a:t>
                </a:r>
                <a:r>
                  <a:rPr lang="pl-PL" sz="2400" dirty="0" err="1"/>
                  <a:t>typically</a:t>
                </a:r>
                <a:r>
                  <a:rPr lang="pl-PL" sz="2400" dirty="0"/>
                  <a:t>, 95%)</a:t>
                </a:r>
              </a:p>
              <a:p>
                <a:endParaRPr lang="pl-PL" sz="2400" dirty="0"/>
              </a:p>
            </p:txBody>
          </p:sp>
        </mc:Choice>
        <mc:Fallback xmlns="">
          <p:sp>
            <p:nvSpPr>
              <p:cNvPr id="11267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39552" y="2017713"/>
                <a:ext cx="8415536" cy="4625974"/>
              </a:xfrm>
              <a:blipFill>
                <a:blip r:embed="rId2"/>
                <a:stretch>
                  <a:fillRect l="-72" t="-791"/>
                </a:stretch>
              </a:blipFill>
              <a:ln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63533583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7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 lIns="92075" tIns="46037" rIns="92075" bIns="46037" anchor="ctr"/>
          <a:lstStyle/>
          <a:p>
            <a:r>
              <a:rPr lang="pl-PL" sz="3600" dirty="0" err="1"/>
              <a:t>So</a:t>
            </a:r>
            <a:r>
              <a:rPr lang="pl-PL" sz="3600" dirty="0"/>
              <a:t>, </a:t>
            </a:r>
            <a:r>
              <a:rPr lang="pl-PL" sz="3600" dirty="0" err="1"/>
              <a:t>is</a:t>
            </a:r>
            <a:r>
              <a:rPr lang="pl-PL" sz="3600" dirty="0"/>
              <a:t> </a:t>
            </a:r>
            <a:r>
              <a:rPr lang="pl-PL" sz="3600" dirty="0" err="1"/>
              <a:t>that</a:t>
            </a:r>
            <a:r>
              <a:rPr lang="pl-PL" sz="3600" dirty="0"/>
              <a:t> </a:t>
            </a:r>
            <a:r>
              <a:rPr lang="pl-PL" sz="3600" dirty="0" err="1"/>
              <a:t>all</a:t>
            </a:r>
            <a:r>
              <a:rPr lang="pl-PL" sz="3600" dirty="0"/>
              <a:t> </a:t>
            </a:r>
            <a:r>
              <a:rPr lang="pl-PL" sz="3600" dirty="0" err="1"/>
              <a:t>about</a:t>
            </a:r>
            <a:r>
              <a:rPr lang="pl-PL" sz="3600" dirty="0"/>
              <a:t> </a:t>
            </a:r>
            <a:r>
              <a:rPr lang="pl-PL" sz="3600" dirty="0" err="1"/>
              <a:t>it</a:t>
            </a:r>
            <a:r>
              <a:rPr lang="pl-PL" sz="3600" dirty="0"/>
              <a:t>?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7544" y="2017713"/>
            <a:ext cx="8487544" cy="4114800"/>
          </a:xfrm>
          <a:noFill/>
          <a:ln/>
        </p:spPr>
        <p:txBody>
          <a:bodyPr lIns="182562" tIns="46037" rIns="182562" bIns="46037"/>
          <a:lstStyle/>
          <a:p>
            <a:r>
              <a:rPr lang="pl-PL" sz="2400" dirty="0" err="1"/>
              <a:t>Regression</a:t>
            </a:r>
            <a:r>
              <a:rPr lang="pl-PL" sz="2400" dirty="0"/>
              <a:t> form: not </a:t>
            </a:r>
            <a:r>
              <a:rPr lang="pl-PL" sz="2400" dirty="0" err="1"/>
              <a:t>always</a:t>
            </a:r>
            <a:r>
              <a:rPr lang="pl-PL" sz="2400" dirty="0"/>
              <a:t> </a:t>
            </a:r>
            <a:r>
              <a:rPr lang="pl-PL" sz="2400" dirty="0" err="1"/>
              <a:t>linear</a:t>
            </a:r>
            <a:endParaRPr lang="pl-PL" sz="2400" dirty="0"/>
          </a:p>
          <a:p>
            <a:r>
              <a:rPr lang="pl-PL" sz="2400" dirty="0" err="1"/>
              <a:t>Different</a:t>
            </a:r>
            <a:r>
              <a:rPr lang="pl-PL" sz="2400" dirty="0"/>
              <a:t> data </a:t>
            </a:r>
            <a:r>
              <a:rPr lang="pl-PL" sz="2400" dirty="0" err="1"/>
              <a:t>types</a:t>
            </a:r>
            <a:r>
              <a:rPr lang="pl-PL" sz="2400" dirty="0"/>
              <a:t>: </a:t>
            </a:r>
            <a:r>
              <a:rPr lang="pl-PL" sz="2400" dirty="0" err="1"/>
              <a:t>adequate</a:t>
            </a:r>
            <a:r>
              <a:rPr lang="pl-PL" sz="2400" dirty="0"/>
              <a:t> </a:t>
            </a:r>
            <a:r>
              <a:rPr lang="pl-PL" sz="2400" dirty="0" err="1"/>
              <a:t>models</a:t>
            </a:r>
            <a:endParaRPr lang="pl-PL" sz="2400" dirty="0"/>
          </a:p>
          <a:p>
            <a:r>
              <a:rPr lang="pl-PL" sz="2400" dirty="0" err="1"/>
              <a:t>Assumptions</a:t>
            </a:r>
            <a:r>
              <a:rPr lang="pl-PL" sz="2400" dirty="0"/>
              <a:t>: </a:t>
            </a:r>
            <a:r>
              <a:rPr lang="pl-PL" sz="2400" dirty="0" err="1"/>
              <a:t>validation</a:t>
            </a:r>
            <a:endParaRPr lang="pl-PL" sz="2400" dirty="0"/>
          </a:p>
          <a:p>
            <a:r>
              <a:rPr lang="pl-PL" sz="2400" dirty="0" err="1"/>
              <a:t>Alternative</a:t>
            </a:r>
            <a:r>
              <a:rPr lang="pl-PL" sz="2400" dirty="0"/>
              <a:t> </a:t>
            </a:r>
            <a:r>
              <a:rPr lang="pl-PL" sz="2400" dirty="0" err="1"/>
              <a:t>assumptions</a:t>
            </a:r>
            <a:r>
              <a:rPr lang="pl-PL" sz="2400" dirty="0"/>
              <a:t> and </a:t>
            </a:r>
            <a:r>
              <a:rPr lang="pl-PL" sz="2400" dirty="0" err="1"/>
              <a:t>different</a:t>
            </a:r>
            <a:r>
              <a:rPr lang="pl-PL" sz="2400" dirty="0"/>
              <a:t> </a:t>
            </a:r>
            <a:r>
              <a:rPr lang="pl-PL" sz="2400" dirty="0" err="1"/>
              <a:t>estimation</a:t>
            </a:r>
            <a:r>
              <a:rPr lang="pl-PL" sz="2400" dirty="0"/>
              <a:t> </a:t>
            </a:r>
            <a:r>
              <a:rPr lang="pl-PL" sz="2400" dirty="0" err="1"/>
              <a:t>techniques</a:t>
            </a:r>
            <a:endParaRPr lang="pl-PL" sz="2400" dirty="0"/>
          </a:p>
          <a:p>
            <a:r>
              <a:rPr lang="pl-PL" sz="2400" dirty="0" err="1"/>
              <a:t>Threats</a:t>
            </a:r>
            <a:r>
              <a:rPr lang="pl-PL" sz="2400" dirty="0"/>
              <a:t> with </a:t>
            </a:r>
            <a:r>
              <a:rPr lang="pl-PL" sz="2400" dirty="0" err="1"/>
              <a:t>inference</a:t>
            </a:r>
            <a:r>
              <a:rPr lang="pl-PL" sz="2400" dirty="0"/>
              <a:t>: </a:t>
            </a:r>
            <a:r>
              <a:rPr lang="pl-PL" sz="2400" dirty="0" err="1"/>
              <a:t>causality</a:t>
            </a:r>
            <a:r>
              <a:rPr lang="pl-PL" sz="2400" dirty="0"/>
              <a:t> vs co-</a:t>
            </a:r>
            <a:r>
              <a:rPr lang="pl-PL" sz="2400" dirty="0" err="1"/>
              <a:t>dependence</a:t>
            </a:r>
            <a:endParaRPr lang="pl-PL" sz="2400" dirty="0"/>
          </a:p>
          <a:p>
            <a:r>
              <a:rPr lang="pl-PL" sz="2400" dirty="0" err="1"/>
              <a:t>Spuriousness</a:t>
            </a:r>
            <a:r>
              <a:rPr lang="pl-PL" sz="2400" dirty="0"/>
              <a:t> of </a:t>
            </a:r>
            <a:r>
              <a:rPr lang="pl-PL" sz="2400" dirty="0" err="1"/>
              <a:t>regression</a:t>
            </a:r>
            <a:endParaRPr lang="pl-PL" sz="2400" dirty="0"/>
          </a:p>
          <a:p>
            <a:r>
              <a:rPr lang="pl-PL" sz="2400" dirty="0"/>
              <a:t>…</a:t>
            </a:r>
          </a:p>
          <a:p>
            <a:endParaRPr lang="pl-PL" sz="2400" dirty="0"/>
          </a:p>
          <a:p>
            <a:endParaRPr lang="pl-PL" sz="2400" dirty="0"/>
          </a:p>
        </p:txBody>
      </p:sp>
    </p:spTree>
    <p:extLst>
      <p:ext uri="{BB962C8B-B14F-4D97-AF65-F5344CB8AC3E}">
        <p14:creationId xmlns:p14="http://schemas.microsoft.com/office/powerpoint/2010/main" val="3181191088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2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2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2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2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2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2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2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2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2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22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22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 lIns="92075" tIns="46037" rIns="92075" bIns="46037" anchor="ctr"/>
          <a:lstStyle/>
          <a:p>
            <a:r>
              <a:rPr lang="pl-PL" sz="3200" dirty="0"/>
              <a:t>Classic </a:t>
            </a:r>
            <a:r>
              <a:rPr lang="pl-PL" sz="3200" dirty="0" err="1"/>
              <a:t>econometrics</a:t>
            </a:r>
            <a:r>
              <a:rPr lang="pl-PL" sz="3200" dirty="0"/>
              <a:t> vs </a:t>
            </a:r>
            <a:r>
              <a:rPr lang="pl-PL" sz="3200" dirty="0" err="1"/>
              <a:t>machine</a:t>
            </a:r>
            <a:r>
              <a:rPr lang="pl-PL" sz="3200" dirty="0"/>
              <a:t> learning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 lIns="182562" tIns="46037" rIns="182562" bIns="46037"/>
          <a:lstStyle/>
          <a:p>
            <a:r>
              <a:rPr lang="pl-PL" dirty="0" err="1"/>
              <a:t>Why</a:t>
            </a:r>
            <a:r>
              <a:rPr lang="pl-PL" dirty="0"/>
              <a:t> do we do </a:t>
            </a:r>
            <a:r>
              <a:rPr lang="pl-PL" dirty="0" err="1"/>
              <a:t>econometrics</a:t>
            </a:r>
            <a:r>
              <a:rPr lang="pl-PL" dirty="0"/>
              <a:t>?</a:t>
            </a:r>
          </a:p>
          <a:p>
            <a:pPr marL="0" indent="0">
              <a:buNone/>
            </a:pPr>
            <a:r>
              <a:rPr lang="pl-PL" dirty="0"/>
              <a:t>	</a:t>
            </a:r>
            <a:r>
              <a:rPr lang="pl-PL" dirty="0">
                <a:sym typeface="Wingdings" panose="05000000000000000000" pitchFamily="2" charset="2"/>
              </a:rPr>
              <a:t> </a:t>
            </a:r>
            <a:r>
              <a:rPr lang="pl-PL" dirty="0" err="1"/>
              <a:t>Forecasting</a:t>
            </a:r>
            <a:endParaRPr lang="pl-PL" dirty="0"/>
          </a:p>
          <a:p>
            <a:pPr marL="0" indent="0">
              <a:buNone/>
            </a:pPr>
            <a:r>
              <a:rPr lang="pl-PL" dirty="0"/>
              <a:t>	</a:t>
            </a:r>
            <a:r>
              <a:rPr lang="pl-PL" dirty="0">
                <a:sym typeface="Wingdings" panose="05000000000000000000" pitchFamily="2" charset="2"/>
              </a:rPr>
              <a:t> </a:t>
            </a:r>
            <a:r>
              <a:rPr lang="pl-PL" dirty="0" err="1"/>
              <a:t>Identifying</a:t>
            </a:r>
            <a:r>
              <a:rPr lang="pl-PL" dirty="0"/>
              <a:t> relations</a:t>
            </a:r>
          </a:p>
          <a:p>
            <a:r>
              <a:rPr lang="pl-PL" dirty="0" err="1"/>
              <a:t>So</a:t>
            </a:r>
            <a:r>
              <a:rPr lang="pl-PL" dirty="0"/>
              <a:t>… </a:t>
            </a:r>
            <a:r>
              <a:rPr lang="pl-PL" dirty="0" err="1"/>
              <a:t>which</a:t>
            </a:r>
            <a:r>
              <a:rPr lang="pl-PL" dirty="0"/>
              <a:t> </a:t>
            </a:r>
            <a:r>
              <a:rPr lang="pl-PL" dirty="0" err="1"/>
              <a:t>type</a:t>
            </a:r>
            <a:r>
              <a:rPr lang="pl-PL" dirty="0"/>
              <a:t> of </a:t>
            </a:r>
            <a:r>
              <a:rPr lang="pl-PL" dirty="0" err="1"/>
              <a:t>tools</a:t>
            </a:r>
            <a:r>
              <a:rPr lang="pl-PL" dirty="0"/>
              <a:t> </a:t>
            </a:r>
            <a:r>
              <a:rPr lang="pl-PL" dirty="0" err="1"/>
              <a:t>is</a:t>
            </a:r>
            <a:r>
              <a:rPr lang="pl-PL" dirty="0"/>
              <a:t> </a:t>
            </a:r>
            <a:r>
              <a:rPr lang="pl-PL" dirty="0" err="1"/>
              <a:t>better</a:t>
            </a:r>
            <a:r>
              <a:rPr lang="pl-PL" dirty="0"/>
              <a:t>?</a:t>
            </a:r>
          </a:p>
          <a:p>
            <a:r>
              <a:rPr lang="pl-PL" dirty="0"/>
              <a:t>As </a:t>
            </a:r>
            <a:r>
              <a:rPr lang="pl-PL" dirty="0" err="1"/>
              <a:t>usual</a:t>
            </a:r>
            <a:r>
              <a:rPr lang="pl-PL" dirty="0"/>
              <a:t>: </a:t>
            </a:r>
            <a:r>
              <a:rPr lang="pl-PL" dirty="0" err="1"/>
              <a:t>there</a:t>
            </a:r>
            <a:r>
              <a:rPr lang="pl-PL" dirty="0"/>
              <a:t> </a:t>
            </a:r>
            <a:r>
              <a:rPr lang="pl-PL" dirty="0" err="1"/>
              <a:t>is</a:t>
            </a:r>
            <a:r>
              <a:rPr lang="pl-PL" dirty="0"/>
              <a:t> no single </a:t>
            </a:r>
            <a:r>
              <a:rPr lang="pl-PL" dirty="0" err="1"/>
              <a:t>answer</a:t>
            </a:r>
            <a:endParaRPr lang="pl-PL" dirty="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 lIns="92075" tIns="46037" rIns="92075" bIns="46037" anchor="ctr"/>
          <a:lstStyle/>
          <a:p>
            <a:r>
              <a:rPr lang="pl-PL" sz="3600" dirty="0"/>
              <a:t>Machine learning: pros and </a:t>
            </a:r>
            <a:r>
              <a:rPr lang="pl-PL" sz="3600" dirty="0" err="1"/>
              <a:t>cons</a:t>
            </a:r>
            <a:endParaRPr lang="pl-PL" sz="3600" dirty="0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82688" y="2017712"/>
            <a:ext cx="7772400" cy="4723655"/>
          </a:xfrm>
          <a:noFill/>
          <a:ln/>
        </p:spPr>
        <p:txBody>
          <a:bodyPr lIns="182562" tIns="46037" rIns="182562" bIns="46037"/>
          <a:lstStyle/>
          <a:p>
            <a:r>
              <a:rPr lang="pl-PL" sz="2400" dirty="0"/>
              <a:t>Idea: </a:t>
            </a:r>
            <a:r>
              <a:rPr lang="pl-PL" sz="2400" dirty="0" err="1"/>
              <a:t>provide</a:t>
            </a:r>
            <a:r>
              <a:rPr lang="pl-PL" sz="2400" dirty="0"/>
              <a:t> </a:t>
            </a:r>
            <a:r>
              <a:rPr lang="pl-PL" sz="2400" dirty="0" err="1"/>
              <a:t>efficient</a:t>
            </a:r>
            <a:r>
              <a:rPr lang="pl-PL" sz="2400" dirty="0"/>
              <a:t> </a:t>
            </a:r>
            <a:r>
              <a:rPr lang="pl-PL" sz="2400" dirty="0" err="1"/>
              <a:t>forecasts</a:t>
            </a:r>
            <a:r>
              <a:rPr lang="pl-PL" sz="2400" dirty="0"/>
              <a:t> of </a:t>
            </a:r>
            <a:r>
              <a:rPr lang="pl-PL" sz="2400" dirty="0" err="1"/>
              <a:t>whatever</a:t>
            </a:r>
            <a:r>
              <a:rPr lang="pl-PL" sz="2400" dirty="0"/>
              <a:t> </a:t>
            </a:r>
            <a:r>
              <a:rPr lang="pl-PL" sz="2400" dirty="0" err="1"/>
              <a:t>you</a:t>
            </a:r>
            <a:r>
              <a:rPr lang="pl-PL" sz="2400" dirty="0"/>
              <a:t> </a:t>
            </a:r>
            <a:r>
              <a:rPr lang="pl-PL" sz="2400" dirty="0" err="1"/>
              <a:t>are</a:t>
            </a:r>
            <a:r>
              <a:rPr lang="pl-PL" sz="2400" dirty="0"/>
              <a:t> </a:t>
            </a:r>
            <a:r>
              <a:rPr lang="pl-PL" sz="2400" dirty="0" err="1"/>
              <a:t>interested</a:t>
            </a:r>
            <a:r>
              <a:rPr lang="pl-PL" sz="2400" dirty="0"/>
              <a:t> in</a:t>
            </a:r>
          </a:p>
          <a:p>
            <a:r>
              <a:rPr lang="pl-PL" sz="2400" dirty="0"/>
              <a:t>Works </a:t>
            </a:r>
            <a:r>
              <a:rPr lang="pl-PL" sz="2400" dirty="0" err="1"/>
              <a:t>like</a:t>
            </a:r>
            <a:r>
              <a:rPr lang="pl-PL" sz="2400" dirty="0"/>
              <a:t> a </a:t>
            </a:r>
            <a:r>
              <a:rPr lang="pl-PL" sz="2400" dirty="0" err="1"/>
              <a:t>black</a:t>
            </a:r>
            <a:r>
              <a:rPr lang="pl-PL" sz="2400" dirty="0"/>
              <a:t> </a:t>
            </a:r>
            <a:r>
              <a:rPr lang="pl-PL" sz="2400" dirty="0" err="1"/>
              <a:t>box</a:t>
            </a:r>
            <a:r>
              <a:rPr lang="pl-PL" sz="2400" dirty="0"/>
              <a:t>: </a:t>
            </a:r>
            <a:r>
              <a:rPr lang="pl-PL" sz="2400" dirty="0" err="1"/>
              <a:t>does</a:t>
            </a:r>
            <a:r>
              <a:rPr lang="pl-PL" sz="2400" dirty="0"/>
              <a:t> not </a:t>
            </a:r>
            <a:r>
              <a:rPr lang="pl-PL" sz="2400" dirty="0" err="1"/>
              <a:t>identify</a:t>
            </a:r>
            <a:r>
              <a:rPr lang="pl-PL" sz="2400" dirty="0"/>
              <a:t> </a:t>
            </a:r>
            <a:r>
              <a:rPr lang="pl-PL" sz="2400" dirty="0" err="1"/>
              <a:t>causality</a:t>
            </a:r>
            <a:r>
              <a:rPr lang="pl-PL" sz="2400" dirty="0"/>
              <a:t>, relations, </a:t>
            </a:r>
            <a:r>
              <a:rPr lang="pl-PL" sz="2400" dirty="0" err="1"/>
              <a:t>concentrated</a:t>
            </a:r>
            <a:r>
              <a:rPr lang="pl-PL" sz="2400" dirty="0"/>
              <a:t> and </a:t>
            </a:r>
            <a:r>
              <a:rPr lang="pl-PL" sz="2400" dirty="0" err="1"/>
              <a:t>efficient</a:t>
            </a:r>
            <a:r>
              <a:rPr lang="pl-PL" sz="2400" dirty="0"/>
              <a:t> in </a:t>
            </a:r>
            <a:r>
              <a:rPr lang="pl-PL" sz="2400" dirty="0" err="1"/>
              <a:t>identifying</a:t>
            </a:r>
            <a:r>
              <a:rPr lang="pl-PL" sz="2400" dirty="0"/>
              <a:t> </a:t>
            </a:r>
            <a:r>
              <a:rPr lang="pl-PL" sz="2400" dirty="0" err="1"/>
              <a:t>patterns</a:t>
            </a:r>
            <a:endParaRPr lang="pl-PL" sz="2400" dirty="0"/>
          </a:p>
          <a:p>
            <a:r>
              <a:rPr lang="pl-PL" sz="2400" dirty="0" err="1"/>
              <a:t>Requires</a:t>
            </a:r>
            <a:r>
              <a:rPr lang="pl-PL" sz="2400" dirty="0"/>
              <a:t> big </a:t>
            </a:r>
            <a:r>
              <a:rPr lang="pl-PL" sz="2400" dirty="0" err="1"/>
              <a:t>sets</a:t>
            </a:r>
            <a:r>
              <a:rPr lang="pl-PL" sz="2400" dirty="0"/>
              <a:t> of data</a:t>
            </a:r>
          </a:p>
          <a:p>
            <a:pPr marL="0" indent="0">
              <a:buNone/>
            </a:pPr>
            <a:endParaRPr lang="pl-PL" sz="2400" dirty="0"/>
          </a:p>
          <a:p>
            <a:pPr marL="0" indent="0">
              <a:buNone/>
            </a:pPr>
            <a:r>
              <a:rPr lang="pl-PL" sz="2400" dirty="0">
                <a:solidFill>
                  <a:srgbClr val="00B050"/>
                </a:solidFill>
              </a:rPr>
              <a:t>+ </a:t>
            </a:r>
            <a:r>
              <a:rPr lang="pl-PL" sz="2400" dirty="0" err="1">
                <a:solidFill>
                  <a:srgbClr val="00B050"/>
                </a:solidFill>
              </a:rPr>
              <a:t>Accurate</a:t>
            </a:r>
            <a:r>
              <a:rPr lang="pl-PL" sz="2400" dirty="0">
                <a:solidFill>
                  <a:srgbClr val="00B050"/>
                </a:solidFill>
              </a:rPr>
              <a:t> in </a:t>
            </a:r>
            <a:r>
              <a:rPr lang="pl-PL" sz="2400" dirty="0" err="1">
                <a:solidFill>
                  <a:srgbClr val="00B050"/>
                </a:solidFill>
              </a:rPr>
              <a:t>forecasting</a:t>
            </a:r>
            <a:r>
              <a:rPr lang="pl-PL" sz="2400" dirty="0">
                <a:solidFill>
                  <a:srgbClr val="00B050"/>
                </a:solidFill>
              </a:rPr>
              <a:t> of </a:t>
            </a:r>
            <a:r>
              <a:rPr lang="pl-PL" sz="2400" i="1" dirty="0" err="1">
                <a:solidFill>
                  <a:srgbClr val="00B050"/>
                </a:solidFill>
              </a:rPr>
              <a:t>what</a:t>
            </a:r>
            <a:r>
              <a:rPr lang="pl-PL" sz="2400" dirty="0">
                <a:solidFill>
                  <a:srgbClr val="00B050"/>
                </a:solidFill>
              </a:rPr>
              <a:t> </a:t>
            </a:r>
            <a:r>
              <a:rPr lang="pl-PL" sz="2400" dirty="0" err="1">
                <a:solidFill>
                  <a:srgbClr val="00B050"/>
                </a:solidFill>
              </a:rPr>
              <a:t>is</a:t>
            </a:r>
            <a:r>
              <a:rPr lang="pl-PL" sz="2400" dirty="0">
                <a:solidFill>
                  <a:srgbClr val="00B050"/>
                </a:solidFill>
              </a:rPr>
              <a:t> </a:t>
            </a:r>
            <a:r>
              <a:rPr lang="pl-PL" sz="2400" dirty="0" err="1">
                <a:solidFill>
                  <a:srgbClr val="00B050"/>
                </a:solidFill>
              </a:rPr>
              <a:t>going</a:t>
            </a:r>
            <a:r>
              <a:rPr lang="pl-PL" sz="2400" dirty="0">
                <a:solidFill>
                  <a:srgbClr val="00B050"/>
                </a:solidFill>
              </a:rPr>
              <a:t> to </a:t>
            </a:r>
            <a:r>
              <a:rPr lang="pl-PL" sz="2400" dirty="0" err="1">
                <a:solidFill>
                  <a:srgbClr val="00B050"/>
                </a:solidFill>
              </a:rPr>
              <a:t>happen</a:t>
            </a:r>
            <a:endParaRPr lang="pl-PL" sz="2400" dirty="0">
              <a:solidFill>
                <a:srgbClr val="00B050"/>
              </a:solidFill>
            </a:endParaRPr>
          </a:p>
          <a:p>
            <a:pPr marL="0" indent="0">
              <a:buNone/>
            </a:pPr>
            <a:r>
              <a:rPr lang="pl-PL" sz="2400" dirty="0">
                <a:solidFill>
                  <a:srgbClr val="FF0000"/>
                </a:solidFill>
              </a:rPr>
              <a:t>- </a:t>
            </a:r>
            <a:r>
              <a:rPr lang="pl-PL" sz="2400" dirty="0" err="1">
                <a:solidFill>
                  <a:srgbClr val="FF0000"/>
                </a:solidFill>
              </a:rPr>
              <a:t>Does</a:t>
            </a:r>
            <a:r>
              <a:rPr lang="pl-PL" sz="2400" dirty="0">
                <a:solidFill>
                  <a:srgbClr val="FF0000"/>
                </a:solidFill>
              </a:rPr>
              <a:t> not </a:t>
            </a:r>
            <a:r>
              <a:rPr lang="pl-PL" sz="2400" dirty="0" err="1">
                <a:solidFill>
                  <a:srgbClr val="FF0000"/>
                </a:solidFill>
              </a:rPr>
              <a:t>identify</a:t>
            </a:r>
            <a:r>
              <a:rPr lang="pl-PL" sz="2400" dirty="0">
                <a:solidFill>
                  <a:srgbClr val="FF0000"/>
                </a:solidFill>
              </a:rPr>
              <a:t> </a:t>
            </a:r>
            <a:r>
              <a:rPr lang="pl-PL" sz="2400" i="1" dirty="0" err="1">
                <a:solidFill>
                  <a:srgbClr val="FF0000"/>
                </a:solidFill>
              </a:rPr>
              <a:t>why</a:t>
            </a:r>
            <a:r>
              <a:rPr lang="pl-PL" sz="2400" dirty="0">
                <a:solidFill>
                  <a:srgbClr val="FF0000"/>
                </a:solidFill>
              </a:rPr>
              <a:t> </a:t>
            </a:r>
            <a:r>
              <a:rPr lang="pl-PL" sz="2400" dirty="0" err="1">
                <a:solidFill>
                  <a:srgbClr val="FF0000"/>
                </a:solidFill>
              </a:rPr>
              <a:t>something</a:t>
            </a:r>
            <a:r>
              <a:rPr lang="pl-PL" sz="2400" dirty="0">
                <a:solidFill>
                  <a:srgbClr val="FF0000"/>
                </a:solidFill>
              </a:rPr>
              <a:t> </a:t>
            </a:r>
            <a:r>
              <a:rPr lang="pl-PL" sz="2400" dirty="0" err="1">
                <a:solidFill>
                  <a:srgbClr val="FF0000"/>
                </a:solidFill>
              </a:rPr>
              <a:t>happens</a:t>
            </a:r>
            <a:r>
              <a:rPr lang="pl-PL" sz="2400" dirty="0">
                <a:solidFill>
                  <a:srgbClr val="FF0000"/>
                </a:solidFill>
              </a:rPr>
              <a:t>; </a:t>
            </a:r>
            <a:r>
              <a:rPr lang="pl-PL" sz="2400" dirty="0" err="1">
                <a:solidFill>
                  <a:srgbClr val="FF0000"/>
                </a:solidFill>
              </a:rPr>
              <a:t>requires</a:t>
            </a:r>
            <a:r>
              <a:rPr lang="pl-PL" sz="2400" dirty="0">
                <a:solidFill>
                  <a:srgbClr val="FF0000"/>
                </a:solidFill>
              </a:rPr>
              <a:t> a lot of data, not </a:t>
            </a:r>
            <a:r>
              <a:rPr lang="pl-PL" sz="2400" dirty="0" err="1">
                <a:solidFill>
                  <a:srgbClr val="FF0000"/>
                </a:solidFill>
              </a:rPr>
              <a:t>robust</a:t>
            </a:r>
            <a:r>
              <a:rPr lang="pl-PL" sz="2400" dirty="0">
                <a:solidFill>
                  <a:srgbClr val="FF0000"/>
                </a:solidFill>
              </a:rPr>
              <a:t> to </a:t>
            </a:r>
            <a:r>
              <a:rPr lang="pl-PL" sz="2400" dirty="0" err="1">
                <a:solidFill>
                  <a:srgbClr val="FF0000"/>
                </a:solidFill>
              </a:rPr>
              <a:t>unstable</a:t>
            </a:r>
            <a:r>
              <a:rPr lang="pl-PL" sz="2400" dirty="0">
                <a:solidFill>
                  <a:srgbClr val="FF0000"/>
                </a:solidFill>
              </a:rPr>
              <a:t> relations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1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1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1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1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Rectangle 3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 lIns="92075" tIns="46037" rIns="92075" bIns="46037" anchor="ctr"/>
          <a:lstStyle/>
          <a:p>
            <a:r>
              <a:rPr lang="pl-PL" sz="3600" dirty="0"/>
              <a:t>Classic </a:t>
            </a:r>
            <a:r>
              <a:rPr lang="pl-PL" sz="3600" dirty="0" err="1"/>
              <a:t>econometrics</a:t>
            </a:r>
            <a:r>
              <a:rPr lang="pl-PL" sz="3600" dirty="0"/>
              <a:t>: pros and </a:t>
            </a:r>
            <a:r>
              <a:rPr lang="pl-PL" sz="3600" dirty="0" err="1"/>
              <a:t>cons</a:t>
            </a:r>
            <a:endParaRPr lang="pl-PL" sz="3600" dirty="0"/>
          </a:p>
        </p:txBody>
      </p:sp>
      <p:sp>
        <p:nvSpPr>
          <p:cNvPr id="921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182688" y="2017712"/>
            <a:ext cx="7772400" cy="4507631"/>
          </a:xfrm>
          <a:noFill/>
          <a:ln/>
        </p:spPr>
        <p:txBody>
          <a:bodyPr lIns="182562" tIns="46037" rIns="182562" bIns="46037"/>
          <a:lstStyle/>
          <a:p>
            <a:r>
              <a:rPr lang="pl-PL" sz="2200" dirty="0"/>
              <a:t>Idea: </a:t>
            </a:r>
            <a:r>
              <a:rPr lang="pl-PL" sz="2200" dirty="0" err="1"/>
              <a:t>identify</a:t>
            </a:r>
            <a:r>
              <a:rPr lang="pl-PL" sz="2200" dirty="0"/>
              <a:t> the data </a:t>
            </a:r>
            <a:r>
              <a:rPr lang="pl-PL" sz="2200" dirty="0" err="1"/>
              <a:t>generating</a:t>
            </a:r>
            <a:r>
              <a:rPr lang="pl-PL" sz="2200" dirty="0"/>
              <a:t> proces (DGP), </a:t>
            </a:r>
            <a:r>
              <a:rPr lang="pl-PL" sz="2200" i="1" dirty="0" err="1"/>
              <a:t>possibly</a:t>
            </a:r>
            <a:r>
              <a:rPr lang="pl-PL" sz="2200" dirty="0"/>
              <a:t> </a:t>
            </a:r>
            <a:r>
              <a:rPr lang="pl-PL" sz="2200" dirty="0" err="1"/>
              <a:t>use</a:t>
            </a:r>
            <a:r>
              <a:rPr lang="pl-PL" sz="2200" dirty="0"/>
              <a:t> </a:t>
            </a:r>
            <a:r>
              <a:rPr lang="pl-PL" sz="2200" dirty="0" err="1"/>
              <a:t>it</a:t>
            </a:r>
            <a:r>
              <a:rPr lang="pl-PL" sz="2200" dirty="0"/>
              <a:t> for </a:t>
            </a:r>
            <a:r>
              <a:rPr lang="pl-PL" sz="2200" dirty="0" err="1"/>
              <a:t>forecasting</a:t>
            </a:r>
            <a:endParaRPr lang="pl-PL" sz="2200" dirty="0"/>
          </a:p>
          <a:p>
            <a:r>
              <a:rPr lang="pl-PL" sz="2200" dirty="0" err="1"/>
              <a:t>Uses</a:t>
            </a:r>
            <a:r>
              <a:rPr lang="pl-PL" sz="2200" dirty="0"/>
              <a:t> </a:t>
            </a:r>
            <a:r>
              <a:rPr lang="pl-PL" sz="2200" dirty="0" err="1"/>
              <a:t>functional</a:t>
            </a:r>
            <a:r>
              <a:rPr lang="pl-PL" sz="2200" dirty="0"/>
              <a:t> relations </a:t>
            </a:r>
            <a:r>
              <a:rPr lang="pl-PL" sz="2200" dirty="0" err="1"/>
              <a:t>between</a:t>
            </a:r>
            <a:r>
              <a:rPr lang="pl-PL" sz="2200" dirty="0"/>
              <a:t> </a:t>
            </a:r>
            <a:r>
              <a:rPr lang="pl-PL" sz="2200" dirty="0" err="1"/>
              <a:t>variables</a:t>
            </a:r>
            <a:r>
              <a:rPr lang="pl-PL" sz="2200" dirty="0"/>
              <a:t> of </a:t>
            </a:r>
            <a:r>
              <a:rPr lang="pl-PL" sz="2200" dirty="0" err="1"/>
              <a:t>interest</a:t>
            </a:r>
            <a:r>
              <a:rPr lang="pl-PL" sz="2200" dirty="0"/>
              <a:t>; </a:t>
            </a:r>
            <a:r>
              <a:rPr lang="pl-PL" sz="2200" dirty="0" err="1"/>
              <a:t>researcher</a:t>
            </a:r>
            <a:r>
              <a:rPr lang="pl-PL" sz="2200" dirty="0"/>
              <a:t> </a:t>
            </a:r>
            <a:r>
              <a:rPr lang="pl-PL" sz="2200" dirty="0" err="1"/>
              <a:t>decides</a:t>
            </a:r>
            <a:r>
              <a:rPr lang="pl-PL" sz="2200" dirty="0"/>
              <a:t> </a:t>
            </a:r>
            <a:r>
              <a:rPr lang="pl-PL" sz="2200" dirty="0" err="1"/>
              <a:t>what</a:t>
            </a:r>
            <a:r>
              <a:rPr lang="pl-PL" sz="2200" dirty="0"/>
              <a:t> </a:t>
            </a:r>
            <a:r>
              <a:rPr lang="pl-PL" sz="2200" dirty="0" err="1"/>
              <a:t>function</a:t>
            </a:r>
            <a:r>
              <a:rPr lang="pl-PL" sz="2200" dirty="0"/>
              <a:t> to </a:t>
            </a:r>
            <a:r>
              <a:rPr lang="pl-PL" sz="2200" dirty="0" err="1"/>
              <a:t>use</a:t>
            </a:r>
            <a:endParaRPr lang="pl-PL" sz="2200" dirty="0"/>
          </a:p>
          <a:p>
            <a:r>
              <a:rPr lang="pl-PL" sz="2200" dirty="0" err="1"/>
              <a:t>Requires</a:t>
            </a:r>
            <a:r>
              <a:rPr lang="pl-PL" sz="2200" dirty="0"/>
              <a:t> </a:t>
            </a:r>
            <a:r>
              <a:rPr lang="pl-PL" sz="2200" dirty="0" err="1"/>
              <a:t>fewer</a:t>
            </a:r>
            <a:r>
              <a:rPr lang="pl-PL" sz="2200" dirty="0"/>
              <a:t> </a:t>
            </a:r>
            <a:r>
              <a:rPr lang="pl-PL" sz="2200" dirty="0" err="1"/>
              <a:t>observations</a:t>
            </a:r>
            <a:r>
              <a:rPr lang="pl-PL" sz="2200" dirty="0"/>
              <a:t> </a:t>
            </a:r>
            <a:r>
              <a:rPr lang="pl-PL" sz="2200" dirty="0" err="1"/>
              <a:t>than</a:t>
            </a:r>
            <a:r>
              <a:rPr lang="pl-PL" sz="2200" dirty="0"/>
              <a:t> </a:t>
            </a:r>
            <a:r>
              <a:rPr lang="pl-PL" sz="2200" dirty="0" err="1"/>
              <a:t>machine</a:t>
            </a:r>
            <a:r>
              <a:rPr lang="pl-PL" sz="2200" dirty="0"/>
              <a:t> learning</a:t>
            </a:r>
          </a:p>
          <a:p>
            <a:endParaRPr lang="pl-PL" sz="2200" dirty="0"/>
          </a:p>
          <a:p>
            <a:pPr marL="0" indent="0">
              <a:buNone/>
            </a:pPr>
            <a:r>
              <a:rPr lang="pl-PL" sz="2200" dirty="0">
                <a:solidFill>
                  <a:srgbClr val="00B050"/>
                </a:solidFill>
              </a:rPr>
              <a:t>+ </a:t>
            </a:r>
            <a:r>
              <a:rPr lang="pl-PL" sz="2200" dirty="0" err="1">
                <a:solidFill>
                  <a:srgbClr val="00B050"/>
                </a:solidFill>
              </a:rPr>
              <a:t>Allows</a:t>
            </a:r>
            <a:r>
              <a:rPr lang="pl-PL" sz="2200" dirty="0">
                <a:solidFill>
                  <a:srgbClr val="00B050"/>
                </a:solidFill>
              </a:rPr>
              <a:t> to </a:t>
            </a:r>
            <a:r>
              <a:rPr lang="pl-PL" sz="2200" dirty="0" err="1">
                <a:solidFill>
                  <a:srgbClr val="00B050"/>
                </a:solidFill>
              </a:rPr>
              <a:t>identify</a:t>
            </a:r>
            <a:r>
              <a:rPr lang="pl-PL" sz="2200" dirty="0">
                <a:solidFill>
                  <a:srgbClr val="00B050"/>
                </a:solidFill>
              </a:rPr>
              <a:t> </a:t>
            </a:r>
            <a:r>
              <a:rPr lang="pl-PL" sz="2200" i="1" dirty="0" err="1">
                <a:solidFill>
                  <a:srgbClr val="00B050"/>
                </a:solidFill>
              </a:rPr>
              <a:t>why</a:t>
            </a:r>
            <a:r>
              <a:rPr lang="pl-PL" sz="2200" dirty="0">
                <a:solidFill>
                  <a:srgbClr val="00B050"/>
                </a:solidFill>
              </a:rPr>
              <a:t> </a:t>
            </a:r>
            <a:r>
              <a:rPr lang="pl-PL" sz="2200" dirty="0" err="1">
                <a:solidFill>
                  <a:srgbClr val="00B050"/>
                </a:solidFill>
              </a:rPr>
              <a:t>something</a:t>
            </a:r>
            <a:r>
              <a:rPr lang="pl-PL" sz="2200" dirty="0">
                <a:solidFill>
                  <a:srgbClr val="00B050"/>
                </a:solidFill>
              </a:rPr>
              <a:t> </a:t>
            </a:r>
            <a:r>
              <a:rPr lang="pl-PL" sz="2200" dirty="0" err="1">
                <a:solidFill>
                  <a:srgbClr val="00B050"/>
                </a:solidFill>
              </a:rPr>
              <a:t>happens</a:t>
            </a:r>
            <a:r>
              <a:rPr lang="pl-PL" sz="2200" dirty="0">
                <a:solidFill>
                  <a:srgbClr val="00B050"/>
                </a:solidFill>
              </a:rPr>
              <a:t> and </a:t>
            </a:r>
            <a:r>
              <a:rPr lang="pl-PL" sz="2200" i="1" dirty="0" err="1">
                <a:solidFill>
                  <a:srgbClr val="00B050"/>
                </a:solidFill>
              </a:rPr>
              <a:t>which</a:t>
            </a:r>
            <a:r>
              <a:rPr lang="pl-PL" sz="2200" dirty="0">
                <a:solidFill>
                  <a:srgbClr val="00B050"/>
                </a:solidFill>
              </a:rPr>
              <a:t> </a:t>
            </a:r>
            <a:r>
              <a:rPr lang="pl-PL" sz="2200" dirty="0" err="1">
                <a:solidFill>
                  <a:srgbClr val="00B050"/>
                </a:solidFill>
              </a:rPr>
              <a:t>determinants</a:t>
            </a:r>
            <a:r>
              <a:rPr lang="pl-PL" sz="2200" dirty="0">
                <a:solidFill>
                  <a:srgbClr val="00B050"/>
                </a:solidFill>
              </a:rPr>
              <a:t> </a:t>
            </a:r>
            <a:r>
              <a:rPr lang="pl-PL" sz="2200" dirty="0" err="1">
                <a:solidFill>
                  <a:srgbClr val="00B050"/>
                </a:solidFill>
              </a:rPr>
              <a:t>play</a:t>
            </a:r>
            <a:r>
              <a:rPr lang="pl-PL" sz="2200" dirty="0">
                <a:solidFill>
                  <a:srgbClr val="00B050"/>
                </a:solidFill>
              </a:rPr>
              <a:t> </a:t>
            </a:r>
            <a:r>
              <a:rPr lang="pl-PL" sz="2200" i="1" dirty="0" err="1">
                <a:solidFill>
                  <a:srgbClr val="00B050"/>
                </a:solidFill>
              </a:rPr>
              <a:t>what</a:t>
            </a:r>
            <a:r>
              <a:rPr lang="pl-PL" sz="2200" dirty="0">
                <a:solidFill>
                  <a:srgbClr val="00B050"/>
                </a:solidFill>
              </a:rPr>
              <a:t> role, </a:t>
            </a:r>
            <a:r>
              <a:rPr lang="pl-PL" sz="2200" dirty="0" err="1">
                <a:solidFill>
                  <a:srgbClr val="00B050"/>
                </a:solidFill>
              </a:rPr>
              <a:t>thus</a:t>
            </a:r>
            <a:r>
              <a:rPr lang="pl-PL" sz="2200" dirty="0">
                <a:solidFill>
                  <a:srgbClr val="00B050"/>
                </a:solidFill>
              </a:rPr>
              <a:t> </a:t>
            </a:r>
            <a:r>
              <a:rPr lang="pl-PL" sz="2200" dirty="0" err="1">
                <a:solidFill>
                  <a:srgbClr val="00B050"/>
                </a:solidFill>
              </a:rPr>
              <a:t>may</a:t>
            </a:r>
            <a:r>
              <a:rPr lang="pl-PL" sz="2200" dirty="0">
                <a:solidFill>
                  <a:srgbClr val="00B050"/>
                </a:solidFill>
              </a:rPr>
              <a:t> be </a:t>
            </a:r>
            <a:r>
              <a:rPr lang="pl-PL" sz="2200" dirty="0" err="1">
                <a:solidFill>
                  <a:srgbClr val="00B050"/>
                </a:solidFill>
              </a:rPr>
              <a:t>ammended</a:t>
            </a:r>
            <a:r>
              <a:rPr lang="pl-PL" sz="2200" dirty="0">
                <a:solidFill>
                  <a:srgbClr val="00B050"/>
                </a:solidFill>
              </a:rPr>
              <a:t> </a:t>
            </a:r>
            <a:r>
              <a:rPr lang="pl-PL" sz="2200" dirty="0" err="1">
                <a:solidFill>
                  <a:srgbClr val="00B050"/>
                </a:solidFill>
              </a:rPr>
              <a:t>if</a:t>
            </a:r>
            <a:r>
              <a:rPr lang="pl-PL" sz="2200" dirty="0">
                <a:solidFill>
                  <a:srgbClr val="00B050"/>
                </a:solidFill>
              </a:rPr>
              <a:t> non-</a:t>
            </a:r>
            <a:r>
              <a:rPr lang="pl-PL" sz="2200" dirty="0" err="1">
                <a:solidFill>
                  <a:srgbClr val="00B050"/>
                </a:solidFill>
              </a:rPr>
              <a:t>stability</a:t>
            </a:r>
            <a:r>
              <a:rPr lang="pl-PL" sz="2200" dirty="0">
                <a:solidFill>
                  <a:srgbClr val="00B050"/>
                </a:solidFill>
              </a:rPr>
              <a:t> </a:t>
            </a:r>
            <a:r>
              <a:rPr lang="pl-PL" sz="2200" dirty="0" err="1">
                <a:solidFill>
                  <a:srgbClr val="00B050"/>
                </a:solidFill>
              </a:rPr>
              <a:t>is</a:t>
            </a:r>
            <a:r>
              <a:rPr lang="pl-PL" sz="2200" dirty="0">
                <a:solidFill>
                  <a:srgbClr val="00B050"/>
                </a:solidFill>
              </a:rPr>
              <a:t> </a:t>
            </a:r>
            <a:r>
              <a:rPr lang="pl-PL" sz="2200" dirty="0" err="1">
                <a:solidFill>
                  <a:srgbClr val="00B050"/>
                </a:solidFill>
              </a:rPr>
              <a:t>present</a:t>
            </a:r>
            <a:endParaRPr lang="pl-PL" sz="2200" dirty="0">
              <a:solidFill>
                <a:srgbClr val="00B050"/>
              </a:solidFill>
            </a:endParaRPr>
          </a:p>
          <a:p>
            <a:pPr marL="0" indent="0">
              <a:buNone/>
            </a:pPr>
            <a:r>
              <a:rPr lang="pl-PL" sz="2200" dirty="0">
                <a:solidFill>
                  <a:srgbClr val="FF0000"/>
                </a:solidFill>
              </a:rPr>
              <a:t>- </a:t>
            </a:r>
            <a:r>
              <a:rPr lang="pl-PL" sz="2200" dirty="0" err="1">
                <a:solidFill>
                  <a:srgbClr val="FF0000"/>
                </a:solidFill>
              </a:rPr>
              <a:t>Usually</a:t>
            </a:r>
            <a:r>
              <a:rPr lang="pl-PL" sz="2200" dirty="0">
                <a:solidFill>
                  <a:srgbClr val="FF0000"/>
                </a:solidFill>
              </a:rPr>
              <a:t> not as </a:t>
            </a:r>
            <a:r>
              <a:rPr lang="pl-PL" sz="2200" dirty="0" err="1">
                <a:solidFill>
                  <a:srgbClr val="FF0000"/>
                </a:solidFill>
              </a:rPr>
              <a:t>accurate</a:t>
            </a:r>
            <a:r>
              <a:rPr lang="pl-PL" sz="2200" dirty="0">
                <a:solidFill>
                  <a:srgbClr val="FF0000"/>
                </a:solidFill>
              </a:rPr>
              <a:t> in </a:t>
            </a:r>
            <a:r>
              <a:rPr lang="pl-PL" sz="2200" dirty="0" err="1">
                <a:solidFill>
                  <a:srgbClr val="FF0000"/>
                </a:solidFill>
              </a:rPr>
              <a:t>forecasting</a:t>
            </a:r>
            <a:r>
              <a:rPr lang="pl-PL" sz="2200" dirty="0">
                <a:solidFill>
                  <a:srgbClr val="FF0000"/>
                </a:solidFill>
              </a:rPr>
              <a:t> as the big-data </a:t>
            </a:r>
            <a:r>
              <a:rPr lang="pl-PL" sz="2200" dirty="0" err="1">
                <a:solidFill>
                  <a:srgbClr val="FF0000"/>
                </a:solidFill>
              </a:rPr>
              <a:t>tools</a:t>
            </a:r>
            <a:r>
              <a:rPr lang="pl-PL" sz="2200" dirty="0">
                <a:solidFill>
                  <a:srgbClr val="FF0000"/>
                </a:solidFill>
              </a:rPr>
              <a:t>, </a:t>
            </a:r>
            <a:r>
              <a:rPr lang="pl-PL" sz="2200" dirty="0" err="1">
                <a:solidFill>
                  <a:srgbClr val="FF0000"/>
                </a:solidFill>
              </a:rPr>
              <a:t>requires</a:t>
            </a:r>
            <a:r>
              <a:rPr lang="pl-PL" sz="2200" dirty="0">
                <a:solidFill>
                  <a:srgbClr val="FF0000"/>
                </a:solidFill>
              </a:rPr>
              <a:t> </a:t>
            </a:r>
            <a:r>
              <a:rPr lang="pl-PL" sz="2200" dirty="0" err="1">
                <a:solidFill>
                  <a:srgbClr val="FF0000"/>
                </a:solidFill>
              </a:rPr>
              <a:t>knowledge</a:t>
            </a:r>
            <a:r>
              <a:rPr lang="pl-PL" sz="2200" dirty="0">
                <a:solidFill>
                  <a:srgbClr val="FF0000"/>
                </a:solidFill>
              </a:rPr>
              <a:t> (</a:t>
            </a:r>
            <a:r>
              <a:rPr lang="pl-PL" sz="2200" dirty="0" err="1">
                <a:solidFill>
                  <a:srgbClr val="FF0000"/>
                </a:solidFill>
              </a:rPr>
              <a:t>or</a:t>
            </a:r>
            <a:r>
              <a:rPr lang="pl-PL" sz="2200" dirty="0">
                <a:solidFill>
                  <a:srgbClr val="FF0000"/>
                </a:solidFill>
              </a:rPr>
              <a:t> </a:t>
            </a:r>
            <a:r>
              <a:rPr lang="pl-PL" sz="2200" dirty="0" err="1">
                <a:solidFill>
                  <a:srgbClr val="FF0000"/>
                </a:solidFill>
              </a:rPr>
              <a:t>deeper</a:t>
            </a:r>
            <a:r>
              <a:rPr lang="pl-PL" sz="2200" dirty="0">
                <a:solidFill>
                  <a:srgbClr val="FF0000"/>
                </a:solidFill>
              </a:rPr>
              <a:t> </a:t>
            </a:r>
            <a:r>
              <a:rPr lang="pl-PL" sz="2200" dirty="0" err="1">
                <a:solidFill>
                  <a:srgbClr val="FF0000"/>
                </a:solidFill>
              </a:rPr>
              <a:t>analysis</a:t>
            </a:r>
            <a:r>
              <a:rPr lang="pl-PL" sz="2200" dirty="0">
                <a:solidFill>
                  <a:srgbClr val="FF0000"/>
                </a:solidFill>
              </a:rPr>
              <a:t>) of the </a:t>
            </a:r>
            <a:r>
              <a:rPr lang="pl-PL" sz="2200" dirty="0" err="1">
                <a:solidFill>
                  <a:srgbClr val="FF0000"/>
                </a:solidFill>
              </a:rPr>
              <a:t>undelying</a:t>
            </a:r>
            <a:r>
              <a:rPr lang="pl-PL" sz="2200" dirty="0">
                <a:solidFill>
                  <a:srgbClr val="FF0000"/>
                </a:solidFill>
              </a:rPr>
              <a:t> </a:t>
            </a:r>
            <a:r>
              <a:rPr lang="pl-PL" sz="2200" dirty="0" err="1">
                <a:solidFill>
                  <a:srgbClr val="FF0000"/>
                </a:solidFill>
              </a:rPr>
              <a:t>processes</a:t>
            </a:r>
            <a:endParaRPr lang="pl-PL" sz="22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2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2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2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2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2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2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2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2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2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2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Rectangle 3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 lIns="92075" tIns="46037" rIns="92075" bIns="46037" anchor="ctr"/>
          <a:lstStyle/>
          <a:p>
            <a:r>
              <a:rPr lang="pl-PL" sz="4000" dirty="0" err="1"/>
              <a:t>Regression</a:t>
            </a:r>
            <a:endParaRPr lang="pl-PL" sz="4000" dirty="0"/>
          </a:p>
        </p:txBody>
      </p:sp>
      <p:sp>
        <p:nvSpPr>
          <p:cNvPr id="1024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182688" y="2017712"/>
            <a:ext cx="7772400" cy="4723655"/>
          </a:xfrm>
          <a:noFill/>
          <a:ln/>
        </p:spPr>
        <p:txBody>
          <a:bodyPr lIns="182562" tIns="46037" rIns="182562" bIns="46037"/>
          <a:lstStyle/>
          <a:p>
            <a:r>
              <a:rPr lang="pl-PL" sz="2400" dirty="0"/>
              <a:t>General </a:t>
            </a:r>
            <a:r>
              <a:rPr lang="pl-PL" sz="2400" dirty="0" err="1"/>
              <a:t>steps</a:t>
            </a:r>
            <a:r>
              <a:rPr lang="pl-PL" sz="2400" dirty="0"/>
              <a:t>:</a:t>
            </a:r>
          </a:p>
          <a:p>
            <a:pPr marL="0" indent="0">
              <a:buNone/>
            </a:pPr>
            <a:endParaRPr lang="pl-PL" sz="2400" dirty="0"/>
          </a:p>
          <a:p>
            <a:pPr lvl="1">
              <a:buFont typeface="Wingdings" panose="05000000000000000000" pitchFamily="2" charset="2"/>
              <a:buChar char="à"/>
            </a:pPr>
            <a:r>
              <a:rPr lang="pl-PL" sz="2000" dirty="0" err="1">
                <a:sym typeface="Wingdings" panose="05000000000000000000" pitchFamily="2" charset="2"/>
              </a:rPr>
              <a:t>identify</a:t>
            </a:r>
            <a:r>
              <a:rPr lang="pl-PL" sz="2000" dirty="0">
                <a:sym typeface="Wingdings" panose="05000000000000000000" pitchFamily="2" charset="2"/>
              </a:rPr>
              <a:t> </a:t>
            </a:r>
            <a:r>
              <a:rPr lang="pl-PL" sz="2000" dirty="0" err="1">
                <a:sym typeface="Wingdings" panose="05000000000000000000" pitchFamily="2" charset="2"/>
              </a:rPr>
              <a:t>what</a:t>
            </a:r>
            <a:r>
              <a:rPr lang="pl-PL" sz="2000" dirty="0">
                <a:sym typeface="Wingdings" panose="05000000000000000000" pitchFamily="2" charset="2"/>
              </a:rPr>
              <a:t> </a:t>
            </a:r>
            <a:r>
              <a:rPr lang="pl-PL" sz="2000" dirty="0" err="1">
                <a:sym typeface="Wingdings" panose="05000000000000000000" pitchFamily="2" charset="2"/>
              </a:rPr>
              <a:t>you</a:t>
            </a:r>
            <a:r>
              <a:rPr lang="pl-PL" sz="2000" dirty="0">
                <a:sym typeface="Wingdings" panose="05000000000000000000" pitchFamily="2" charset="2"/>
              </a:rPr>
              <a:t> want to </a:t>
            </a:r>
            <a:r>
              <a:rPr lang="pl-PL" sz="2000" dirty="0" err="1">
                <a:sym typeface="Wingdings" panose="05000000000000000000" pitchFamily="2" charset="2"/>
              </a:rPr>
              <a:t>explain</a:t>
            </a:r>
            <a:r>
              <a:rPr lang="pl-PL" sz="2000" dirty="0">
                <a:sym typeface="Wingdings" panose="05000000000000000000" pitchFamily="2" charset="2"/>
              </a:rPr>
              <a:t> with </a:t>
            </a:r>
            <a:r>
              <a:rPr lang="pl-PL" sz="2000" dirty="0" err="1">
                <a:sym typeface="Wingdings" panose="05000000000000000000" pitchFamily="2" charset="2"/>
              </a:rPr>
              <a:t>your</a:t>
            </a:r>
            <a:r>
              <a:rPr lang="pl-PL" sz="2000" dirty="0">
                <a:sym typeface="Wingdings" panose="05000000000000000000" pitchFamily="2" charset="2"/>
              </a:rPr>
              <a:t> model</a:t>
            </a:r>
          </a:p>
          <a:p>
            <a:pPr lvl="1">
              <a:buFont typeface="Wingdings" panose="05000000000000000000" pitchFamily="2" charset="2"/>
              <a:buChar char="à"/>
            </a:pPr>
            <a:r>
              <a:rPr lang="pl-PL" sz="2000" dirty="0" err="1">
                <a:sym typeface="Wingdings" panose="05000000000000000000" pitchFamily="2" charset="2"/>
              </a:rPr>
              <a:t>identify</a:t>
            </a:r>
            <a:r>
              <a:rPr lang="pl-PL" sz="2000" dirty="0">
                <a:sym typeface="Wingdings" panose="05000000000000000000" pitchFamily="2" charset="2"/>
              </a:rPr>
              <a:t> the </a:t>
            </a:r>
            <a:r>
              <a:rPr lang="pl-PL" sz="2000" dirty="0" err="1">
                <a:sym typeface="Wingdings" panose="05000000000000000000" pitchFamily="2" charset="2"/>
              </a:rPr>
              <a:t>underyling</a:t>
            </a:r>
            <a:r>
              <a:rPr lang="pl-PL" sz="2000" dirty="0">
                <a:sym typeface="Wingdings" panose="05000000000000000000" pitchFamily="2" charset="2"/>
              </a:rPr>
              <a:t> DGP (</a:t>
            </a:r>
            <a:r>
              <a:rPr lang="pl-PL" sz="2000" dirty="0" err="1">
                <a:sym typeface="Wingdings" panose="05000000000000000000" pitchFamily="2" charset="2"/>
              </a:rPr>
              <a:t>well</a:t>
            </a:r>
            <a:r>
              <a:rPr lang="pl-PL" sz="2000" dirty="0">
                <a:sym typeface="Wingdings" panose="05000000000000000000" pitchFamily="2" charset="2"/>
              </a:rPr>
              <a:t>, </a:t>
            </a:r>
            <a:r>
              <a:rPr lang="pl-PL" sz="2000" dirty="0" err="1">
                <a:sym typeface="Wingdings" panose="05000000000000000000" pitchFamily="2" charset="2"/>
              </a:rPr>
              <a:t>almost</a:t>
            </a:r>
            <a:r>
              <a:rPr lang="pl-PL" sz="2000" dirty="0">
                <a:sym typeface="Wingdings" panose="05000000000000000000" pitchFamily="2" charset="2"/>
              </a:rPr>
              <a:t> </a:t>
            </a:r>
            <a:r>
              <a:rPr lang="pl-PL" sz="2000" dirty="0" err="1">
                <a:sym typeface="Wingdings" panose="05000000000000000000" pitchFamily="2" charset="2"/>
              </a:rPr>
              <a:t>always</a:t>
            </a:r>
            <a:r>
              <a:rPr lang="pl-PL" sz="2000" dirty="0">
                <a:sym typeface="Wingdings" panose="05000000000000000000" pitchFamily="2" charset="2"/>
              </a:rPr>
              <a:t>…)</a:t>
            </a:r>
          </a:p>
          <a:p>
            <a:pPr lvl="1">
              <a:buFont typeface="Wingdings" panose="05000000000000000000" pitchFamily="2" charset="2"/>
              <a:buChar char="à"/>
            </a:pPr>
            <a:r>
              <a:rPr lang="pl-PL" sz="2000" dirty="0" err="1">
                <a:sym typeface="Wingdings" panose="05000000000000000000" pitchFamily="2" charset="2"/>
              </a:rPr>
              <a:t>write</a:t>
            </a:r>
            <a:r>
              <a:rPr lang="pl-PL" sz="2000" dirty="0">
                <a:sym typeface="Wingdings" panose="05000000000000000000" pitchFamily="2" charset="2"/>
              </a:rPr>
              <a:t> the </a:t>
            </a:r>
            <a:r>
              <a:rPr lang="pl-PL" sz="2000" dirty="0" err="1">
                <a:sym typeface="Wingdings" panose="05000000000000000000" pitchFamily="2" charset="2"/>
              </a:rPr>
              <a:t>function</a:t>
            </a:r>
            <a:r>
              <a:rPr lang="pl-PL" sz="2000" dirty="0">
                <a:sym typeface="Wingdings" panose="05000000000000000000" pitchFamily="2" charset="2"/>
              </a:rPr>
              <a:t> </a:t>
            </a:r>
            <a:r>
              <a:rPr lang="pl-PL" sz="2000" dirty="0" err="1">
                <a:sym typeface="Wingdings" panose="05000000000000000000" pitchFamily="2" charset="2"/>
              </a:rPr>
              <a:t>relating</a:t>
            </a:r>
            <a:r>
              <a:rPr lang="pl-PL" sz="2000" dirty="0">
                <a:sym typeface="Wingdings" panose="05000000000000000000" pitchFamily="2" charset="2"/>
              </a:rPr>
              <a:t> the dependent and independent </a:t>
            </a:r>
            <a:r>
              <a:rPr lang="pl-PL" sz="2000" dirty="0" err="1">
                <a:sym typeface="Wingdings" panose="05000000000000000000" pitchFamily="2" charset="2"/>
              </a:rPr>
              <a:t>variables</a:t>
            </a:r>
            <a:endParaRPr lang="pl-PL" sz="2000" dirty="0">
              <a:sym typeface="Wingdings" panose="05000000000000000000" pitchFamily="2" charset="2"/>
            </a:endParaRPr>
          </a:p>
          <a:p>
            <a:pPr lvl="1">
              <a:buFont typeface="Wingdings" panose="05000000000000000000" pitchFamily="2" charset="2"/>
              <a:buChar char="à"/>
            </a:pPr>
            <a:r>
              <a:rPr lang="pl-PL" sz="2000" dirty="0" err="1">
                <a:sym typeface="Wingdings" panose="05000000000000000000" pitchFamily="2" charset="2"/>
              </a:rPr>
              <a:t>use</a:t>
            </a:r>
            <a:r>
              <a:rPr lang="pl-PL" sz="2000" dirty="0">
                <a:sym typeface="Wingdings" panose="05000000000000000000" pitchFamily="2" charset="2"/>
              </a:rPr>
              <a:t> a </a:t>
            </a:r>
            <a:r>
              <a:rPr lang="pl-PL" sz="2000" dirty="0" err="1">
                <a:sym typeface="Wingdings" panose="05000000000000000000" pitchFamily="2" charset="2"/>
              </a:rPr>
              <a:t>sample</a:t>
            </a:r>
            <a:r>
              <a:rPr lang="pl-PL" sz="2000" dirty="0">
                <a:sym typeface="Wingdings" panose="05000000000000000000" pitchFamily="2" charset="2"/>
              </a:rPr>
              <a:t> of data to </a:t>
            </a:r>
            <a:r>
              <a:rPr lang="pl-PL" sz="2000" dirty="0" err="1">
                <a:sym typeface="Wingdings" panose="05000000000000000000" pitchFamily="2" charset="2"/>
              </a:rPr>
              <a:t>identify</a:t>
            </a:r>
            <a:r>
              <a:rPr lang="pl-PL" sz="2000" dirty="0">
                <a:sym typeface="Wingdings" panose="05000000000000000000" pitchFamily="2" charset="2"/>
              </a:rPr>
              <a:t> the </a:t>
            </a:r>
            <a:r>
              <a:rPr lang="pl-PL" sz="2000" dirty="0" err="1">
                <a:sym typeface="Wingdings" panose="05000000000000000000" pitchFamily="2" charset="2"/>
              </a:rPr>
              <a:t>values</a:t>
            </a:r>
            <a:r>
              <a:rPr lang="pl-PL" sz="2000" dirty="0">
                <a:sym typeface="Wingdings" panose="05000000000000000000" pitchFamily="2" charset="2"/>
              </a:rPr>
              <a:t> of </a:t>
            </a:r>
            <a:r>
              <a:rPr lang="pl-PL" sz="2000" dirty="0" err="1">
                <a:sym typeface="Wingdings" panose="05000000000000000000" pitchFamily="2" charset="2"/>
              </a:rPr>
              <a:t>parameteres</a:t>
            </a:r>
            <a:r>
              <a:rPr lang="pl-PL" sz="2000" dirty="0">
                <a:sym typeface="Wingdings" panose="05000000000000000000" pitchFamily="2" charset="2"/>
              </a:rPr>
              <a:t> of </a:t>
            </a:r>
            <a:r>
              <a:rPr lang="pl-PL" sz="2000" dirty="0" err="1">
                <a:sym typeface="Wingdings" panose="05000000000000000000" pitchFamily="2" charset="2"/>
              </a:rPr>
              <a:t>your</a:t>
            </a:r>
            <a:r>
              <a:rPr lang="pl-PL" sz="2000" dirty="0">
                <a:sym typeface="Wingdings" panose="05000000000000000000" pitchFamily="2" charset="2"/>
              </a:rPr>
              <a:t> </a:t>
            </a:r>
            <a:r>
              <a:rPr lang="pl-PL" sz="2000" dirty="0" err="1">
                <a:sym typeface="Wingdings" panose="05000000000000000000" pitchFamily="2" charset="2"/>
              </a:rPr>
              <a:t>function</a:t>
            </a:r>
            <a:r>
              <a:rPr lang="pl-PL" sz="2000" dirty="0">
                <a:sym typeface="Wingdings" panose="05000000000000000000" pitchFamily="2" charset="2"/>
              </a:rPr>
              <a:t> and </a:t>
            </a:r>
            <a:r>
              <a:rPr lang="pl-PL" sz="2000" dirty="0" err="1">
                <a:sym typeface="Wingdings" panose="05000000000000000000" pitchFamily="2" charset="2"/>
              </a:rPr>
              <a:t>treat</a:t>
            </a:r>
            <a:r>
              <a:rPr lang="pl-PL" sz="2000" dirty="0">
                <a:sym typeface="Wingdings" panose="05000000000000000000" pitchFamily="2" charset="2"/>
              </a:rPr>
              <a:t> </a:t>
            </a:r>
            <a:r>
              <a:rPr lang="pl-PL" sz="2000" dirty="0" err="1">
                <a:sym typeface="Wingdings" panose="05000000000000000000" pitchFamily="2" charset="2"/>
              </a:rPr>
              <a:t>them</a:t>
            </a:r>
            <a:r>
              <a:rPr lang="pl-PL" sz="2000" dirty="0">
                <a:sym typeface="Wingdings" panose="05000000000000000000" pitchFamily="2" charset="2"/>
              </a:rPr>
              <a:t> as </a:t>
            </a:r>
            <a:r>
              <a:rPr lang="pl-PL" sz="2000" dirty="0" err="1">
                <a:sym typeface="Wingdings" panose="05000000000000000000" pitchFamily="2" charset="2"/>
              </a:rPr>
              <a:t>estimates</a:t>
            </a:r>
            <a:r>
              <a:rPr lang="pl-PL" sz="2000" dirty="0">
                <a:sym typeface="Wingdings" panose="05000000000000000000" pitchFamily="2" charset="2"/>
              </a:rPr>
              <a:t> of </a:t>
            </a:r>
            <a:r>
              <a:rPr lang="pl-PL" sz="2000" dirty="0" err="1">
                <a:sym typeface="Wingdings" panose="05000000000000000000" pitchFamily="2" charset="2"/>
              </a:rPr>
              <a:t>population</a:t>
            </a:r>
            <a:r>
              <a:rPr lang="pl-PL" sz="2000" dirty="0">
                <a:sym typeface="Wingdings" panose="05000000000000000000" pitchFamily="2" charset="2"/>
              </a:rPr>
              <a:t> </a:t>
            </a:r>
            <a:r>
              <a:rPr lang="pl-PL" sz="2000" dirty="0" err="1">
                <a:sym typeface="Wingdings" panose="05000000000000000000" pitchFamily="2" charset="2"/>
              </a:rPr>
              <a:t>parameters</a:t>
            </a:r>
            <a:endParaRPr lang="pl-PL" sz="20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pl-PL" sz="2400" dirty="0">
              <a:sym typeface="Wingdings" panose="05000000000000000000" pitchFamily="2" charset="2"/>
            </a:endParaRPr>
          </a:p>
          <a:p>
            <a:r>
              <a:rPr lang="pl-PL" sz="2400" dirty="0"/>
              <a:t>The most </a:t>
            </a:r>
            <a:r>
              <a:rPr lang="pl-PL" sz="2400" dirty="0" err="1"/>
              <a:t>annoying</a:t>
            </a:r>
            <a:r>
              <a:rPr lang="pl-PL" sz="2400" dirty="0"/>
              <a:t> part: error term and the </a:t>
            </a:r>
            <a:r>
              <a:rPr lang="pl-PL" sz="2400" dirty="0" err="1"/>
              <a:t>numerous</a:t>
            </a:r>
            <a:r>
              <a:rPr lang="pl-PL" sz="2400" dirty="0"/>
              <a:t> </a:t>
            </a:r>
            <a:r>
              <a:rPr lang="pl-PL" sz="2400" dirty="0" err="1"/>
              <a:t>assumptions</a:t>
            </a:r>
            <a:r>
              <a:rPr lang="pl-PL" sz="2400" dirty="0"/>
              <a:t> </a:t>
            </a:r>
            <a:r>
              <a:rPr lang="pl-PL" sz="2400" dirty="0" err="1"/>
              <a:t>that</a:t>
            </a:r>
            <a:r>
              <a:rPr lang="pl-PL" sz="2400" dirty="0"/>
              <a:t> we </a:t>
            </a:r>
            <a:r>
              <a:rPr lang="pl-PL" sz="2400" dirty="0" err="1"/>
              <a:t>make</a:t>
            </a:r>
            <a:endParaRPr lang="pl-PL" sz="2400" dirty="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2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2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2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2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2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2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2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2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2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2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02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2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024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024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24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1" name="Rectangle 3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 lIns="92075" tIns="46037" rIns="92075" bIns="46037" anchor="ctr"/>
          <a:lstStyle/>
          <a:p>
            <a:r>
              <a:rPr lang="pl-PL" sz="3600" dirty="0" err="1"/>
              <a:t>Easiest</a:t>
            </a:r>
            <a:r>
              <a:rPr lang="pl-PL" sz="3600" dirty="0"/>
              <a:t> </a:t>
            </a:r>
            <a:r>
              <a:rPr lang="pl-PL" sz="3600" dirty="0" err="1"/>
              <a:t>example</a:t>
            </a:r>
            <a:r>
              <a:rPr lang="pl-PL" sz="3600" dirty="0"/>
              <a:t> </a:t>
            </a:r>
            <a:r>
              <a:rPr lang="pl-PL" sz="3600" dirty="0" err="1"/>
              <a:t>ever</a:t>
            </a:r>
            <a:endParaRPr lang="pl-PL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890" name="Rectangle 2"/>
              <p:cNvSpPr>
                <a:spLocks noGrp="1" noChangeArrowheads="1"/>
              </p:cNvSpPr>
              <p:nvPr>
                <p:ph type="body" idx="1"/>
              </p:nvPr>
            </p:nvSpPr>
            <p:spPr>
              <a:noFill/>
              <a:ln/>
            </p:spPr>
            <p:txBody>
              <a:bodyPr lIns="182562" tIns="46037" rIns="182562" bIns="46037"/>
              <a:lstStyle/>
              <a:p>
                <a:r>
                  <a:rPr lang="pl-PL" sz="2400" dirty="0"/>
                  <a:t>Assume </a:t>
                </a:r>
                <a:r>
                  <a:rPr lang="pl-PL" sz="2400" dirty="0" err="1"/>
                  <a:t>you</a:t>
                </a:r>
                <a:r>
                  <a:rPr lang="pl-PL" sz="2400" dirty="0"/>
                  <a:t> want to </a:t>
                </a:r>
                <a:r>
                  <a:rPr lang="pl-PL" sz="2400" dirty="0" err="1"/>
                  <a:t>explain</a:t>
                </a:r>
                <a:r>
                  <a:rPr lang="pl-PL" sz="2400" dirty="0"/>
                  <a:t> </a:t>
                </a:r>
                <a:r>
                  <a:rPr lang="pl-PL" sz="2400" dirty="0" err="1"/>
                  <a:t>prices</a:t>
                </a:r>
                <a:r>
                  <a:rPr lang="pl-PL" sz="2400" dirty="0"/>
                  <a:t> of the real </a:t>
                </a:r>
                <a:r>
                  <a:rPr lang="pl-PL" sz="2400" dirty="0" err="1"/>
                  <a:t>estate</a:t>
                </a:r>
                <a:endParaRPr lang="pl-PL" sz="2400" dirty="0"/>
              </a:p>
              <a:p>
                <a:r>
                  <a:rPr lang="pl-PL" sz="2400" dirty="0" err="1"/>
                  <a:t>Key</a:t>
                </a:r>
                <a:r>
                  <a:rPr lang="pl-PL" sz="2400" dirty="0"/>
                  <a:t> </a:t>
                </a:r>
                <a:r>
                  <a:rPr lang="pl-PL" sz="2400" dirty="0" err="1"/>
                  <a:t>factor</a:t>
                </a:r>
                <a:r>
                  <a:rPr lang="pl-PL" sz="2400" dirty="0"/>
                  <a:t> </a:t>
                </a:r>
                <a:r>
                  <a:rPr lang="pl-PL" sz="2400" dirty="0" err="1"/>
                  <a:t>that</a:t>
                </a:r>
                <a:r>
                  <a:rPr lang="pl-PL" sz="2400" dirty="0"/>
                  <a:t> </a:t>
                </a:r>
                <a:r>
                  <a:rPr lang="pl-PL" sz="2400" dirty="0" err="1"/>
                  <a:t>probably</a:t>
                </a:r>
                <a:r>
                  <a:rPr lang="pl-PL" sz="2400" dirty="0"/>
                  <a:t> </a:t>
                </a:r>
                <a:r>
                  <a:rPr lang="pl-PL" sz="2400" dirty="0" err="1"/>
                  <a:t>influences</a:t>
                </a:r>
                <a:r>
                  <a:rPr lang="pl-PL" sz="2400" dirty="0"/>
                  <a:t> the </a:t>
                </a:r>
                <a:r>
                  <a:rPr lang="pl-PL" sz="2400" dirty="0" err="1"/>
                  <a:t>price</a:t>
                </a:r>
                <a:r>
                  <a:rPr lang="pl-PL" sz="2400" dirty="0"/>
                  <a:t>: the </a:t>
                </a:r>
                <a:r>
                  <a:rPr lang="pl-PL" sz="2400" dirty="0" err="1"/>
                  <a:t>size</a:t>
                </a:r>
                <a:r>
                  <a:rPr lang="pl-PL" sz="2400" dirty="0"/>
                  <a:t> </a:t>
                </a:r>
              </a:p>
              <a:p>
                <a:r>
                  <a:rPr lang="pl-PL" sz="2400" dirty="0" err="1"/>
                  <a:t>Function</a:t>
                </a:r>
                <a:r>
                  <a:rPr lang="pl-PL" sz="2400" dirty="0"/>
                  <a:t> </a:t>
                </a:r>
                <a:r>
                  <a:rPr lang="pl-PL" sz="2400" dirty="0" err="1"/>
                  <a:t>type</a:t>
                </a:r>
                <a:r>
                  <a:rPr lang="pl-PL" sz="2400" dirty="0"/>
                  <a:t>: </a:t>
                </a:r>
                <a:r>
                  <a:rPr lang="pl-PL" sz="2400" dirty="0" err="1"/>
                  <a:t>linear</a:t>
                </a:r>
                <a:endParaRPr lang="pl-PL" sz="2400" dirty="0"/>
              </a:p>
              <a:p>
                <a:r>
                  <a:rPr lang="pl-PL" sz="2400" dirty="0" err="1"/>
                  <a:t>So</a:t>
                </a:r>
                <a:r>
                  <a:rPr lang="pl-PL" sz="2400" dirty="0"/>
                  <a:t> the model </a:t>
                </a:r>
                <a:r>
                  <a:rPr lang="pl-PL" sz="2400" dirty="0" err="1"/>
                  <a:t>is</a:t>
                </a:r>
                <a:r>
                  <a:rPr lang="pl-PL" sz="2400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l-PL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l-PL" sz="2400" b="0" i="1" smtClean="0">
                              <a:latin typeface="Cambria Math" panose="02040503050406030204" pitchFamily="18" charset="0"/>
                            </a:rPr>
                            <m:t>𝑃𝑟𝑖𝑐𝑒</m:t>
                          </m:r>
                        </m:e>
                        <m:sub>
                          <m:r>
                            <a:rPr lang="pl-PL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l-PL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l-PL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l-PL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pl-PL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l-PL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l-PL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l-PL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pl-PL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l-PL" sz="2400" b="0" i="1" smtClean="0">
                          <a:latin typeface="Cambria Math" panose="02040503050406030204" pitchFamily="18" charset="0"/>
                        </a:rPr>
                        <m:t>𝑆𝑖𝑧𝑒</m:t>
                      </m:r>
                      <m:r>
                        <a:rPr lang="pl-PL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l-PL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l-PL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pl-PL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pl-PL" sz="24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l-PL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l-PL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pl-PL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pl-PL" sz="2400" dirty="0"/>
                  <a:t> </a:t>
                </a:r>
                <a:r>
                  <a:rPr lang="pl-PL" sz="2400" dirty="0" err="1"/>
                  <a:t>is</a:t>
                </a:r>
                <a:r>
                  <a:rPr lang="pl-PL" sz="2400" dirty="0"/>
                  <a:t> the error term. We </a:t>
                </a:r>
                <a:r>
                  <a:rPr lang="pl-PL" sz="2400" dirty="0" err="1"/>
                  <a:t>make</a:t>
                </a:r>
                <a:r>
                  <a:rPr lang="pl-PL" sz="2400" dirty="0"/>
                  <a:t> a numer of </a:t>
                </a:r>
                <a:r>
                  <a:rPr lang="pl-PL" sz="2400" dirty="0" err="1"/>
                  <a:t>assumptions</a:t>
                </a:r>
                <a:r>
                  <a:rPr lang="pl-PL" sz="2400" dirty="0"/>
                  <a:t>, </a:t>
                </a:r>
                <a:r>
                  <a:rPr lang="pl-PL" sz="2400" dirty="0" err="1"/>
                  <a:t>including</a:t>
                </a:r>
                <a:r>
                  <a:rPr lang="pl-PL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l-PL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l-PL" sz="24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pl-PL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pl-PL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pl-PL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pl-PL" sz="2400" b="0" i="1" smtClean="0">
                        <a:latin typeface="Cambria Math" panose="02040503050406030204" pitchFamily="18" charset="0"/>
                      </a:rPr>
                      <m:t>)=0</m:t>
                    </m:r>
                  </m:oMath>
                </a14:m>
                <a:r>
                  <a:rPr lang="pl-PL" sz="2400" dirty="0">
                    <a:sym typeface="Wingdings" panose="05000000000000000000" pitchFamily="2" charset="2"/>
                  </a:rPr>
                  <a:t>  </a:t>
                </a:r>
                <a:r>
                  <a:rPr lang="pl-PL" sz="2400" dirty="0" err="1">
                    <a:sym typeface="Wingdings" panose="05000000000000000000" pitchFamily="2" charset="2"/>
                  </a:rPr>
                  <a:t>consequences</a:t>
                </a:r>
                <a:r>
                  <a:rPr lang="pl-PL" sz="2400" dirty="0">
                    <a:sym typeface="Wingdings" panose="05000000000000000000" pitchFamily="2" charset="2"/>
                  </a:rPr>
                  <a:t>?</a:t>
                </a:r>
              </a:p>
              <a:p>
                <a:r>
                  <a:rPr lang="pl-PL" sz="2400" dirty="0" err="1">
                    <a:sym typeface="Wingdings" panose="05000000000000000000" pitchFamily="2" charset="2"/>
                  </a:rPr>
                  <a:t>Core</a:t>
                </a:r>
                <a:r>
                  <a:rPr lang="pl-PL" sz="2400" dirty="0">
                    <a:sym typeface="Wingdings" panose="05000000000000000000" pitchFamily="2" charset="2"/>
                  </a:rPr>
                  <a:t> </a:t>
                </a:r>
                <a:r>
                  <a:rPr lang="pl-PL" sz="2400" dirty="0" err="1">
                    <a:sym typeface="Wingdings" panose="05000000000000000000" pitchFamily="2" charset="2"/>
                  </a:rPr>
                  <a:t>question</a:t>
                </a:r>
                <a:r>
                  <a:rPr lang="pl-PL" sz="2400" dirty="0">
                    <a:sym typeface="Wingdings" panose="05000000000000000000" pitchFamily="2" charset="2"/>
                  </a:rPr>
                  <a:t>: </a:t>
                </a:r>
                <a:r>
                  <a:rPr lang="pl-PL" sz="2400" dirty="0" err="1">
                    <a:sym typeface="Wingdings" panose="05000000000000000000" pitchFamily="2" charset="2"/>
                  </a:rPr>
                  <a:t>how</a:t>
                </a:r>
                <a:r>
                  <a:rPr lang="pl-PL" sz="2400" dirty="0">
                    <a:sym typeface="Wingdings" panose="05000000000000000000" pitchFamily="2" charset="2"/>
                  </a:rPr>
                  <a:t> do we </a:t>
                </a:r>
                <a:r>
                  <a:rPr lang="pl-PL" sz="2400" dirty="0" err="1">
                    <a:sym typeface="Wingdings" panose="05000000000000000000" pitchFamily="2" charset="2"/>
                  </a:rPr>
                  <a:t>get</a:t>
                </a:r>
                <a:r>
                  <a:rPr lang="pl-PL" sz="2400" dirty="0"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l-PL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l-PL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pl-PL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pl-PL" sz="24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l-PL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l-PL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pl-PL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l-PL" sz="2400" dirty="0"/>
                  <a:t>?</a:t>
                </a:r>
              </a:p>
              <a:p>
                <a:endParaRPr lang="pl-PL" sz="2400" dirty="0"/>
              </a:p>
              <a:p>
                <a:endParaRPr lang="pl-PL" sz="2400" dirty="0"/>
              </a:p>
            </p:txBody>
          </p:sp>
        </mc:Choice>
        <mc:Fallback xmlns="">
          <p:sp>
            <p:nvSpPr>
              <p:cNvPr id="37890" name="Rectang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t="-1185"/>
                </a:stretch>
              </a:blipFill>
              <a:ln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Obraz 2">
            <a:extLst>
              <a:ext uri="{FF2B5EF4-FFF2-40B4-BE49-F238E27FC236}">
                <a16:creationId xmlns:a16="http://schemas.microsoft.com/office/drawing/2014/main" id="{C8B543A3-E42A-6BD6-A0AE-40D6FA113C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9832" y="2420888"/>
            <a:ext cx="4752528" cy="792088"/>
          </a:xfrm>
          <a:prstGeom prst="rect">
            <a:avLst/>
          </a:prstGeom>
        </p:spPr>
      </p:pic>
      <p:pic>
        <p:nvPicPr>
          <p:cNvPr id="5" name="Obraz 4">
            <a:extLst>
              <a:ext uri="{FF2B5EF4-FFF2-40B4-BE49-F238E27FC236}">
                <a16:creationId xmlns:a16="http://schemas.microsoft.com/office/drawing/2014/main" id="{D031C9DA-15C2-D633-5256-7F4128D31B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1960" y="3256111"/>
            <a:ext cx="4642132" cy="720080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78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78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378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3789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500"/>
                                        <p:tgtEl>
                                          <p:spTgt spid="3789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3789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1" dur="500"/>
                                        <p:tgtEl>
                                          <p:spTgt spid="3789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 lIns="92075" tIns="46037" rIns="92075" bIns="46037" anchor="ctr"/>
          <a:lstStyle/>
          <a:p>
            <a:r>
              <a:rPr lang="pl-PL" sz="3600" dirty="0" err="1"/>
              <a:t>Geometric</a:t>
            </a:r>
            <a:r>
              <a:rPr lang="pl-PL" sz="3600" dirty="0"/>
              <a:t> </a:t>
            </a:r>
            <a:r>
              <a:rPr lang="pl-PL" sz="3600" dirty="0" err="1"/>
              <a:t>interpretation</a:t>
            </a:r>
            <a:endParaRPr lang="pl-PL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267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1182688" y="2017713"/>
                <a:ext cx="7772400" cy="1267271"/>
              </a:xfrm>
              <a:noFill/>
              <a:ln/>
            </p:spPr>
            <p:txBody>
              <a:bodyPr lIns="182562" tIns="46037" rIns="182562" bIns="46037"/>
              <a:lstStyle/>
              <a:p>
                <a:r>
                  <a:rPr lang="pl-PL" sz="2400" dirty="0"/>
                  <a:t>Define Y=</a:t>
                </a:r>
                <a:r>
                  <a:rPr lang="pl-PL" sz="2400" dirty="0" err="1"/>
                  <a:t>Price,X</a:t>
                </a:r>
                <a:r>
                  <a:rPr lang="pl-PL" sz="2400" dirty="0"/>
                  <a:t>=</a:t>
                </a:r>
                <a:r>
                  <a:rPr lang="pl-PL" sz="2400" dirty="0" err="1"/>
                  <a:t>Size</a:t>
                </a:r>
                <a:r>
                  <a:rPr lang="pl-PL" sz="2400" dirty="0"/>
                  <a:t>, the model </a:t>
                </a:r>
                <a:r>
                  <a:rPr lang="pl-PL" sz="2400" dirty="0" err="1"/>
                  <a:t>becomes</a:t>
                </a:r>
                <a:endParaRPr lang="pl-PL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l-PL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l-PL" sz="2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l-PL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l-PL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l-PL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l-PL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pl-PL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l-PL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l-PL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l-PL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pl-PL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pl-PL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l-PL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pl-PL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l-PL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l-PL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l-PL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pl-PL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pl-PL" sz="2400" b="0" dirty="0"/>
              </a:p>
              <a:p>
                <a:r>
                  <a:rPr lang="pl-PL" sz="2400" dirty="0" err="1"/>
                  <a:t>Geometric</a:t>
                </a:r>
                <a:r>
                  <a:rPr lang="pl-PL" sz="2400" dirty="0"/>
                  <a:t> </a:t>
                </a:r>
                <a:r>
                  <a:rPr lang="pl-PL" sz="2400" dirty="0" err="1"/>
                  <a:t>interpretation</a:t>
                </a:r>
                <a:r>
                  <a:rPr lang="pl-PL" sz="2400" dirty="0"/>
                  <a:t> </a:t>
                </a:r>
                <a:r>
                  <a:rPr lang="pl-PL" sz="2400" dirty="0" err="1"/>
                  <a:t>if</a:t>
                </a:r>
                <a:r>
                  <a:rPr lang="pl-PL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l-PL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l-PL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pl-PL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pl-PL" sz="2400" dirty="0"/>
                  <a:t>=0</a:t>
                </a:r>
              </a:p>
              <a:p>
                <a:endParaRPr lang="pl-PL" dirty="0"/>
              </a:p>
            </p:txBody>
          </p:sp>
        </mc:Choice>
        <mc:Fallback xmlns="">
          <p:sp>
            <p:nvSpPr>
              <p:cNvPr id="11267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182688" y="2017713"/>
                <a:ext cx="7772400" cy="1267271"/>
              </a:xfrm>
              <a:blipFill>
                <a:blip r:embed="rId2"/>
                <a:stretch>
                  <a:fillRect t="-3846" b="-10096"/>
                </a:stretch>
              </a:blipFill>
              <a:ln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pole tekstowe 3">
            <a:extLst>
              <a:ext uri="{FF2B5EF4-FFF2-40B4-BE49-F238E27FC236}">
                <a16:creationId xmlns:a16="http://schemas.microsoft.com/office/drawing/2014/main" id="{883F6B8F-F712-410E-3598-462AB512182A}"/>
              </a:ext>
            </a:extLst>
          </p:cNvPr>
          <p:cNvSpPr txBox="1"/>
          <p:nvPr/>
        </p:nvSpPr>
        <p:spPr>
          <a:xfrm rot="21248965">
            <a:off x="6657927" y="3753058"/>
            <a:ext cx="2039403" cy="1938992"/>
          </a:xfrm>
          <a:prstGeom prst="rect">
            <a:avLst/>
          </a:prstGeom>
          <a:noFill/>
          <a:ln w="28575"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pl-PL" sz="2400" dirty="0">
                <a:solidFill>
                  <a:srgbClr val="FF0000"/>
                </a:solidFill>
              </a:rPr>
              <a:t>By the </a:t>
            </a:r>
            <a:r>
              <a:rPr lang="pl-PL" sz="2400" dirty="0" err="1">
                <a:solidFill>
                  <a:srgbClr val="FF0000"/>
                </a:solidFill>
              </a:rPr>
              <a:t>way</a:t>
            </a:r>
            <a:r>
              <a:rPr lang="pl-PL" sz="2400" dirty="0">
                <a:solidFill>
                  <a:srgbClr val="FF0000"/>
                </a:solidFill>
              </a:rPr>
              <a:t>: </a:t>
            </a:r>
            <a:r>
              <a:rPr lang="pl-PL" sz="2400" dirty="0" err="1">
                <a:solidFill>
                  <a:srgbClr val="FF0000"/>
                </a:solidFill>
              </a:rPr>
              <a:t>how</a:t>
            </a:r>
            <a:r>
              <a:rPr lang="pl-PL" sz="2400" dirty="0">
                <a:solidFill>
                  <a:srgbClr val="FF0000"/>
                </a:solidFill>
              </a:rPr>
              <a:t> </a:t>
            </a:r>
            <a:r>
              <a:rPr lang="pl-PL" sz="2400" dirty="0" err="1">
                <a:solidFill>
                  <a:srgbClr val="FF0000"/>
                </a:solidFill>
              </a:rPr>
              <a:t>many</a:t>
            </a:r>
            <a:r>
              <a:rPr lang="pl-PL" sz="2400" dirty="0">
                <a:solidFill>
                  <a:srgbClr val="FF0000"/>
                </a:solidFill>
              </a:rPr>
              <a:t> </a:t>
            </a:r>
            <a:r>
              <a:rPr lang="pl-PL" sz="2400" dirty="0" err="1">
                <a:solidFill>
                  <a:srgbClr val="FF0000"/>
                </a:solidFill>
              </a:rPr>
              <a:t>observations</a:t>
            </a:r>
            <a:r>
              <a:rPr lang="pl-PL" sz="2400" dirty="0">
                <a:solidFill>
                  <a:srgbClr val="FF0000"/>
                </a:solidFill>
              </a:rPr>
              <a:t> </a:t>
            </a:r>
            <a:r>
              <a:rPr lang="pl-PL" sz="2400" dirty="0" err="1">
                <a:solidFill>
                  <a:srgbClr val="FF0000"/>
                </a:solidFill>
              </a:rPr>
              <a:t>would</a:t>
            </a:r>
            <a:r>
              <a:rPr lang="pl-PL" sz="2400" dirty="0">
                <a:solidFill>
                  <a:srgbClr val="FF0000"/>
                </a:solidFill>
              </a:rPr>
              <a:t> </a:t>
            </a:r>
            <a:r>
              <a:rPr lang="pl-PL" sz="2400" dirty="0" err="1">
                <a:solidFill>
                  <a:srgbClr val="FF0000"/>
                </a:solidFill>
              </a:rPr>
              <a:t>suffice</a:t>
            </a:r>
            <a:r>
              <a:rPr lang="pl-PL" sz="2400" dirty="0">
                <a:solidFill>
                  <a:srgbClr val="FF0000"/>
                </a:solidFill>
              </a:rPr>
              <a:t> to do the </a:t>
            </a:r>
            <a:r>
              <a:rPr lang="pl-PL" sz="2400" dirty="0" err="1">
                <a:solidFill>
                  <a:srgbClr val="FF0000"/>
                </a:solidFill>
              </a:rPr>
              <a:t>job</a:t>
            </a:r>
            <a:r>
              <a:rPr lang="pl-PL" sz="2400" dirty="0">
                <a:solidFill>
                  <a:srgbClr val="FF0000"/>
                </a:solidFill>
              </a:rPr>
              <a:t>?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D42195F4-DEA9-7ADC-381B-7988CDF94A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7664" y="3426282"/>
            <a:ext cx="4724400" cy="3228975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2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2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2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12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2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2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Rectangle 3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 lIns="92075" tIns="46037" rIns="92075" bIns="46037" anchor="ctr"/>
          <a:lstStyle/>
          <a:p>
            <a:r>
              <a:rPr lang="pl-PL" sz="3600" dirty="0"/>
              <a:t>Basic </a:t>
            </a:r>
            <a:r>
              <a:rPr lang="pl-PL" sz="3600" dirty="0" err="1"/>
              <a:t>interpretation</a:t>
            </a:r>
            <a:endParaRPr lang="pl-PL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242" name="Rectangle 2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755576" y="2017712"/>
                <a:ext cx="8199512" cy="4723655"/>
              </a:xfrm>
              <a:noFill/>
              <a:ln/>
            </p:spPr>
            <p:txBody>
              <a:bodyPr lIns="182562" tIns="46037" rIns="182562" bIns="46037"/>
              <a:lstStyle/>
              <a:p>
                <a:r>
                  <a:rPr lang="pl-PL" sz="2400" dirty="0"/>
                  <a:t>Suppose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pl-PL" sz="24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pl-PL" sz="2400" b="0" i="1" smtClean="0">
                            <a:latin typeface="Cambria Math" panose="02040503050406030204" pitchFamily="18" charset="0"/>
                          </a:rPr>
                          <m:t>𝑃𝑟𝑖𝑐𝑒</m:t>
                        </m:r>
                      </m:e>
                    </m:acc>
                    <m:r>
                      <a:rPr lang="pl-PL" sz="2400" b="0" i="1" smtClean="0">
                        <a:latin typeface="Cambria Math" panose="02040503050406030204" pitchFamily="18" charset="0"/>
                      </a:rPr>
                      <m:t>=10+7</m:t>
                    </m:r>
                    <m:r>
                      <a:rPr lang="pl-PL" sz="2400" b="0" i="1" smtClean="0">
                        <a:latin typeface="Cambria Math" panose="02040503050406030204" pitchFamily="18" charset="0"/>
                      </a:rPr>
                      <m:t>𝑆𝑢𝑟𝑓𝑎𝑐𝑒</m:t>
                    </m:r>
                  </m:oMath>
                </a14:m>
                <a:r>
                  <a:rPr lang="pl-PL" sz="2000" dirty="0">
                    <a:sym typeface="Wingdings" panose="05000000000000000000" pitchFamily="2" charset="2"/>
                  </a:rPr>
                  <a:t> (</a:t>
                </a:r>
                <a:r>
                  <a:rPr lang="pl-PL" sz="2000" dirty="0" err="1">
                    <a:sym typeface="Wingdings" panose="05000000000000000000" pitchFamily="2" charset="2"/>
                  </a:rPr>
                  <a:t>price</a:t>
                </a:r>
                <a:r>
                  <a:rPr lang="pl-PL" sz="2000" dirty="0">
                    <a:sym typeface="Wingdings" panose="05000000000000000000" pitchFamily="2" charset="2"/>
                  </a:rPr>
                  <a:t>: </a:t>
                </a:r>
                <a:r>
                  <a:rPr lang="pl-PL" sz="2000" dirty="0" err="1">
                    <a:sym typeface="Wingdings" panose="05000000000000000000" pitchFamily="2" charset="2"/>
                  </a:rPr>
                  <a:t>ths</a:t>
                </a:r>
                <a:r>
                  <a:rPr lang="pl-PL" sz="2000" dirty="0">
                    <a:sym typeface="Wingdings" panose="05000000000000000000" pitchFamily="2" charset="2"/>
                  </a:rPr>
                  <a:t> $, </a:t>
                </a:r>
                <a:r>
                  <a:rPr lang="pl-PL" sz="2000" dirty="0" err="1">
                    <a:sym typeface="Wingdings" panose="05000000000000000000" pitchFamily="2" charset="2"/>
                  </a:rPr>
                  <a:t>surface</a:t>
                </a:r>
                <a:r>
                  <a:rPr lang="pl-PL" sz="2000" dirty="0">
                    <a:sym typeface="Wingdings" panose="05000000000000000000" pitchFamily="2" charset="2"/>
                  </a:rPr>
                  <a:t>: </a:t>
                </a:r>
                <a:r>
                  <a:rPr lang="pl-PL" sz="2000" dirty="0" err="1">
                    <a:sym typeface="Wingdings" panose="05000000000000000000" pitchFamily="2" charset="2"/>
                  </a:rPr>
                  <a:t>sqm</a:t>
                </a:r>
                <a:r>
                  <a:rPr lang="pl-PL" sz="2000" dirty="0">
                    <a:sym typeface="Wingdings" panose="05000000000000000000" pitchFamily="2" charset="2"/>
                  </a:rPr>
                  <a:t>)</a:t>
                </a:r>
              </a:p>
              <a:p>
                <a:r>
                  <a:rPr lang="pl-PL" sz="2000" dirty="0">
                    <a:sym typeface="Wingdings" panose="05000000000000000000" pitchFamily="2" charset="2"/>
                  </a:rPr>
                  <a:t>How to </a:t>
                </a:r>
                <a:r>
                  <a:rPr lang="pl-PL" sz="2000" dirty="0" err="1">
                    <a:sym typeface="Wingdings" panose="05000000000000000000" pitchFamily="2" charset="2"/>
                  </a:rPr>
                  <a:t>interpret</a:t>
                </a:r>
                <a:r>
                  <a:rPr lang="pl-PL" sz="2000" dirty="0">
                    <a:sym typeface="Wingdings" panose="05000000000000000000" pitchFamily="2" charset="2"/>
                  </a:rPr>
                  <a:t> the </a:t>
                </a:r>
                <a:r>
                  <a:rPr lang="pl-PL" sz="2000" dirty="0" err="1">
                    <a:sym typeface="Wingdings" panose="05000000000000000000" pitchFamily="2" charset="2"/>
                  </a:rPr>
                  <a:t>estimate</a:t>
                </a:r>
                <a:r>
                  <a:rPr lang="pl-PL" sz="2000" dirty="0">
                    <a:sym typeface="Wingdings" panose="05000000000000000000" pitchFamily="2" charset="2"/>
                  </a:rPr>
                  <a:t> („7”)?</a:t>
                </a:r>
              </a:p>
              <a:p>
                <a:r>
                  <a:rPr lang="pl-PL" sz="2000" dirty="0">
                    <a:sym typeface="Wingdings" panose="05000000000000000000" pitchFamily="2" charset="2"/>
                  </a:rPr>
                  <a:t>Simple </a:t>
                </a:r>
                <a:r>
                  <a:rPr lang="pl-PL" sz="2000" dirty="0" err="1">
                    <a:sym typeface="Wingdings" panose="05000000000000000000" pitchFamily="2" charset="2"/>
                  </a:rPr>
                  <a:t>measure</a:t>
                </a:r>
                <a:r>
                  <a:rPr lang="pl-PL" sz="2000" dirty="0">
                    <a:sym typeface="Wingdings" panose="05000000000000000000" pitchFamily="2" charset="2"/>
                  </a:rPr>
                  <a:t> of the </a:t>
                </a:r>
                <a:r>
                  <a:rPr lang="pl-PL" sz="2000" dirty="0" err="1">
                    <a:sym typeface="Wingdings" panose="05000000000000000000" pitchFamily="2" charset="2"/>
                  </a:rPr>
                  <a:t>fit</a:t>
                </a:r>
                <a:r>
                  <a:rPr lang="pl-PL" sz="2000" dirty="0">
                    <a:sym typeface="Wingdings" panose="05000000000000000000" pitchFamily="2" charset="2"/>
                  </a:rPr>
                  <a:t> of the model: R-</a:t>
                </a:r>
                <a:r>
                  <a:rPr lang="pl-PL" sz="2000" dirty="0" err="1">
                    <a:sym typeface="Wingdings" panose="05000000000000000000" pitchFamily="2" charset="2"/>
                  </a:rPr>
                  <a:t>squared</a:t>
                </a:r>
                <a:endParaRPr lang="pl-PL" sz="2000" dirty="0">
                  <a:sym typeface="Wingdings" panose="05000000000000000000" pitchFamily="2" charset="2"/>
                </a:endParaRPr>
              </a:p>
              <a:p>
                <a:pPr marL="0" indent="0">
                  <a:buNone/>
                </a:pPr>
                <a:endParaRPr lang="pl-PL" sz="2400" dirty="0">
                  <a:sym typeface="Wingdings" panose="05000000000000000000" pitchFamily="2" charset="2"/>
                </a:endParaRPr>
              </a:p>
              <a:p>
                <a:endParaRPr lang="pl-PL" sz="2400" dirty="0"/>
              </a:p>
              <a:p>
                <a:endParaRPr lang="pl-PL" sz="2400" dirty="0"/>
              </a:p>
              <a:p>
                <a:endParaRPr lang="pl-PL" sz="2400" dirty="0"/>
              </a:p>
              <a:p>
                <a:endParaRPr lang="pl-PL" sz="2400" dirty="0"/>
              </a:p>
              <a:p>
                <a:endParaRPr lang="pl-PL" sz="2400" dirty="0"/>
              </a:p>
            </p:txBody>
          </p:sp>
        </mc:Choice>
        <mc:Fallback xmlns="">
          <p:sp>
            <p:nvSpPr>
              <p:cNvPr id="10242" name="Rectang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755576" y="2017712"/>
                <a:ext cx="8199512" cy="4723655"/>
              </a:xfrm>
              <a:blipFill>
                <a:blip r:embed="rId2"/>
                <a:stretch>
                  <a:fillRect t="-903"/>
                </a:stretch>
              </a:blipFill>
              <a:ln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Obraz 4">
            <a:extLst>
              <a:ext uri="{FF2B5EF4-FFF2-40B4-BE49-F238E27FC236}">
                <a16:creationId xmlns:a16="http://schemas.microsoft.com/office/drawing/2014/main" id="{133442B2-ABA8-50C2-EE85-B02D63AB99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579" y="3315616"/>
            <a:ext cx="3339321" cy="2417640"/>
          </a:xfrm>
          <a:prstGeom prst="rect">
            <a:avLst/>
          </a:prstGeom>
        </p:spPr>
      </p:pic>
      <p:pic>
        <p:nvPicPr>
          <p:cNvPr id="7" name="Obraz 6">
            <a:extLst>
              <a:ext uri="{FF2B5EF4-FFF2-40B4-BE49-F238E27FC236}">
                <a16:creationId xmlns:a16="http://schemas.microsoft.com/office/drawing/2014/main" id="{0B6CE5C2-14E6-FF60-74D3-0DF04EFA59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0805" y="3315616"/>
            <a:ext cx="3303170" cy="2417640"/>
          </a:xfrm>
          <a:prstGeom prst="rect">
            <a:avLst/>
          </a:prstGeom>
        </p:spPr>
      </p:pic>
      <p:pic>
        <p:nvPicPr>
          <p:cNvPr id="9" name="Obraz 8">
            <a:extLst>
              <a:ext uri="{FF2B5EF4-FFF2-40B4-BE49-F238E27FC236}">
                <a16:creationId xmlns:a16="http://schemas.microsoft.com/office/drawing/2014/main" id="{6D0AC244-5799-76A0-DA6A-316D631D55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56150" y="3789040"/>
            <a:ext cx="2231700" cy="936104"/>
          </a:xfrm>
          <a:prstGeom prst="rect">
            <a:avLst/>
          </a:prstGeom>
          <a:ln>
            <a:solidFill>
              <a:srgbClr val="FFC000"/>
            </a:solidFill>
          </a:ln>
        </p:spPr>
      </p:pic>
    </p:spTree>
    <p:extLst>
      <p:ext uri="{BB962C8B-B14F-4D97-AF65-F5344CB8AC3E}">
        <p14:creationId xmlns:p14="http://schemas.microsoft.com/office/powerpoint/2010/main" val="2554328618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2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2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2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2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2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2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2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2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2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Rectangle 3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 lIns="92075" tIns="46037" rIns="92075" bIns="46037" anchor="ctr"/>
          <a:lstStyle/>
          <a:p>
            <a:r>
              <a:rPr lang="pl-PL" sz="3600" dirty="0"/>
              <a:t>R </a:t>
            </a:r>
            <a:r>
              <a:rPr lang="pl-PL" sz="3600" dirty="0" err="1"/>
              <a:t>squared</a:t>
            </a:r>
            <a:r>
              <a:rPr lang="pl-PL" sz="3600" dirty="0"/>
              <a:t> </a:t>
            </a:r>
            <a:r>
              <a:rPr lang="pl-PL" sz="3600" dirty="0" err="1"/>
              <a:t>issues</a:t>
            </a:r>
            <a:endParaRPr lang="pl-PL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242" name="Rectangle 2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755576" y="2017712"/>
                <a:ext cx="8199512" cy="4723655"/>
              </a:xfrm>
              <a:noFill/>
              <a:ln/>
            </p:spPr>
            <p:txBody>
              <a:bodyPr lIns="182562" tIns="46037" rIns="182562" bIns="46037"/>
              <a:lstStyle/>
              <a:p>
                <a:r>
                  <a:rPr lang="pl-PL" sz="2400" dirty="0">
                    <a:sym typeface="Wingdings" panose="05000000000000000000" pitchFamily="2" charset="2"/>
                  </a:rPr>
                  <a:t>Generally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l-PL" sz="240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pl-PL" sz="24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𝑅</m:t>
                        </m:r>
                      </m:e>
                      <m:sup>
                        <m:r>
                          <a:rPr lang="pl-PL" sz="24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2</m:t>
                        </m:r>
                      </m:sup>
                    </m:sSup>
                    <m:r>
                      <a:rPr lang="pl-PL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𝜖</m:t>
                    </m:r>
                    <m:d>
                      <m:dPr>
                        <m:begChr m:val="⟨"/>
                        <m:endChr m:val="⟩"/>
                        <m:ctrlPr>
                          <a:rPr lang="pl-PL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pl-PL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0,1</m:t>
                        </m:r>
                      </m:e>
                    </m:d>
                  </m:oMath>
                </a14:m>
                <a:endParaRPr lang="pl-PL" sz="2400" b="0" dirty="0">
                  <a:ea typeface="Cambria Math" panose="02040503050406030204" pitchFamily="18" charset="0"/>
                  <a:sym typeface="Wingdings" panose="05000000000000000000" pitchFamily="2" charset="2"/>
                </a:endParaRPr>
              </a:p>
              <a:p>
                <a:r>
                  <a:rPr lang="pl-PL" sz="2400" dirty="0">
                    <a:sym typeface="Wingdings" panose="05000000000000000000" pitchFamily="2" charset="2"/>
                  </a:rPr>
                  <a:t>The </a:t>
                </a:r>
                <a:r>
                  <a:rPr lang="pl-PL" sz="2400" dirty="0" err="1">
                    <a:sym typeface="Wingdings" panose="05000000000000000000" pitchFamily="2" charset="2"/>
                  </a:rPr>
                  <a:t>higher</a:t>
                </a:r>
                <a:r>
                  <a:rPr lang="pl-PL" sz="2400" dirty="0">
                    <a:sym typeface="Wingdings" panose="05000000000000000000" pitchFamily="2" charset="2"/>
                  </a:rPr>
                  <a:t> </a:t>
                </a:r>
                <a:r>
                  <a:rPr lang="pl-PL" sz="2400" dirty="0" err="1">
                    <a:sym typeface="Wingdings" panose="05000000000000000000" pitchFamily="2" charset="2"/>
                  </a:rPr>
                  <a:t>its</a:t>
                </a:r>
                <a:r>
                  <a:rPr lang="pl-PL" sz="2400" dirty="0">
                    <a:sym typeface="Wingdings" panose="05000000000000000000" pitchFamily="2" charset="2"/>
                  </a:rPr>
                  <a:t> </a:t>
                </a:r>
                <a:r>
                  <a:rPr lang="pl-PL" sz="2400" dirty="0" err="1">
                    <a:sym typeface="Wingdings" panose="05000000000000000000" pitchFamily="2" charset="2"/>
                  </a:rPr>
                  <a:t>value</a:t>
                </a:r>
                <a:r>
                  <a:rPr lang="pl-PL" sz="2400" dirty="0">
                    <a:sym typeface="Wingdings" panose="05000000000000000000" pitchFamily="2" charset="2"/>
                  </a:rPr>
                  <a:t>, the </a:t>
                </a:r>
                <a:r>
                  <a:rPr lang="pl-PL" sz="2400" dirty="0" err="1">
                    <a:sym typeface="Wingdings" panose="05000000000000000000" pitchFamily="2" charset="2"/>
                  </a:rPr>
                  <a:t>better</a:t>
                </a:r>
                <a:r>
                  <a:rPr lang="pl-PL" sz="2400" dirty="0">
                    <a:sym typeface="Wingdings" panose="05000000000000000000" pitchFamily="2" charset="2"/>
                  </a:rPr>
                  <a:t> the </a:t>
                </a:r>
                <a:r>
                  <a:rPr lang="pl-PL" sz="2400" dirty="0" err="1">
                    <a:sym typeface="Wingdings" panose="05000000000000000000" pitchFamily="2" charset="2"/>
                  </a:rPr>
                  <a:t>fit</a:t>
                </a:r>
                <a:r>
                  <a:rPr lang="pl-PL" sz="2400" dirty="0">
                    <a:sym typeface="Wingdings" panose="05000000000000000000" pitchFamily="2" charset="2"/>
                  </a:rPr>
                  <a:t> of the model</a:t>
                </a:r>
              </a:p>
              <a:p>
                <a:r>
                  <a:rPr lang="pl-PL" sz="2400" dirty="0" err="1">
                    <a:sym typeface="Wingdings" panose="05000000000000000000" pitchFamily="2" charset="2"/>
                  </a:rPr>
                  <a:t>However</a:t>
                </a:r>
                <a:r>
                  <a:rPr lang="pl-PL" sz="2400" dirty="0">
                    <a:sym typeface="Wingdings" panose="05000000000000000000" pitchFamily="2" charset="2"/>
                  </a:rPr>
                  <a:t>, </a:t>
                </a:r>
                <a:r>
                  <a:rPr lang="pl-PL" sz="2400" dirty="0" err="1">
                    <a:sym typeface="Wingdings" panose="05000000000000000000" pitchFamily="2" charset="2"/>
                  </a:rPr>
                  <a:t>there</a:t>
                </a:r>
                <a:r>
                  <a:rPr lang="pl-PL" sz="2400" dirty="0">
                    <a:sym typeface="Wingdings" panose="05000000000000000000" pitchFamily="2" charset="2"/>
                  </a:rPr>
                  <a:t> </a:t>
                </a:r>
                <a:r>
                  <a:rPr lang="pl-PL" sz="2400" dirty="0" err="1">
                    <a:sym typeface="Wingdings" panose="05000000000000000000" pitchFamily="2" charset="2"/>
                  </a:rPr>
                  <a:t>are</a:t>
                </a:r>
                <a:r>
                  <a:rPr lang="pl-PL" sz="2400" dirty="0">
                    <a:sym typeface="Wingdings" panose="05000000000000000000" pitchFamily="2" charset="2"/>
                  </a:rPr>
                  <a:t> </a:t>
                </a:r>
                <a:r>
                  <a:rPr lang="pl-PL" sz="2400" dirty="0" err="1">
                    <a:sym typeface="Wingdings" panose="05000000000000000000" pitchFamily="2" charset="2"/>
                  </a:rPr>
                  <a:t>some</a:t>
                </a:r>
                <a:r>
                  <a:rPr lang="pl-PL" sz="2400" dirty="0">
                    <a:sym typeface="Wingdings" panose="05000000000000000000" pitchFamily="2" charset="2"/>
                  </a:rPr>
                  <a:t> </a:t>
                </a:r>
                <a:r>
                  <a:rPr lang="pl-PL" sz="2400" dirty="0" err="1">
                    <a:sym typeface="Wingdings" panose="05000000000000000000" pitchFamily="2" charset="2"/>
                  </a:rPr>
                  <a:t>cases</a:t>
                </a:r>
                <a:r>
                  <a:rPr lang="pl-PL" sz="2400" dirty="0">
                    <a:sym typeface="Wingdings" panose="05000000000000000000" pitchFamily="2" charset="2"/>
                  </a:rPr>
                  <a:t> </a:t>
                </a:r>
                <a:r>
                  <a:rPr lang="pl-PL" sz="2400" dirty="0" err="1">
                    <a:sym typeface="Wingdings" panose="05000000000000000000" pitchFamily="2" charset="2"/>
                  </a:rPr>
                  <a:t>when</a:t>
                </a:r>
                <a:r>
                  <a:rPr lang="pl-PL" sz="2400" dirty="0">
                    <a:sym typeface="Wingdings" panose="05000000000000000000" pitchFamily="2" charset="2"/>
                  </a:rPr>
                  <a:t>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l-PL" sz="24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pl-PL" sz="24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𝑅</m:t>
                        </m:r>
                      </m:e>
                      <m:sup>
                        <m:r>
                          <a:rPr lang="pl-PL" sz="24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2</m:t>
                        </m:r>
                      </m:sup>
                    </m:sSup>
                  </m:oMath>
                </a14:m>
                <a:r>
                  <a:rPr lang="pl-PL" sz="2400" dirty="0">
                    <a:sym typeface="Wingdings" panose="05000000000000000000" pitchFamily="2" charset="2"/>
                  </a:rPr>
                  <a:t> </a:t>
                </a:r>
                <a:r>
                  <a:rPr lang="pl-PL" sz="2400" dirty="0" err="1">
                    <a:sym typeface="Wingdings" panose="05000000000000000000" pitchFamily="2" charset="2"/>
                  </a:rPr>
                  <a:t>can</a:t>
                </a:r>
                <a:r>
                  <a:rPr lang="pl-PL" sz="2400" dirty="0">
                    <a:sym typeface="Wingdings" panose="05000000000000000000" pitchFamily="2" charset="2"/>
                  </a:rPr>
                  <a:t> be </a:t>
                </a:r>
                <a:r>
                  <a:rPr lang="pl-PL" sz="2400" dirty="0" err="1">
                    <a:sym typeface="Wingdings" panose="05000000000000000000" pitchFamily="2" charset="2"/>
                  </a:rPr>
                  <a:t>misleading</a:t>
                </a:r>
                <a:r>
                  <a:rPr lang="pl-PL" sz="2400" dirty="0">
                    <a:sym typeface="Wingdings" panose="05000000000000000000" pitchFamily="2" charset="2"/>
                  </a:rPr>
                  <a:t>. The most </a:t>
                </a:r>
                <a:r>
                  <a:rPr lang="pl-PL" sz="2400" dirty="0" err="1">
                    <a:sym typeface="Wingdings" panose="05000000000000000000" pitchFamily="2" charset="2"/>
                  </a:rPr>
                  <a:t>important</a:t>
                </a:r>
                <a:r>
                  <a:rPr lang="pl-PL" sz="2400" dirty="0">
                    <a:sym typeface="Wingdings" panose="05000000000000000000" pitchFamily="2" charset="2"/>
                  </a:rPr>
                  <a:t>: model </a:t>
                </a:r>
                <a:r>
                  <a:rPr lang="pl-PL" sz="2400" dirty="0" err="1">
                    <a:sym typeface="Wingdings" panose="05000000000000000000" pitchFamily="2" charset="2"/>
                  </a:rPr>
                  <a:t>overfitting</a:t>
                </a:r>
                <a:endParaRPr lang="pl-PL" sz="2400" dirty="0">
                  <a:sym typeface="Wingdings" panose="05000000000000000000" pitchFamily="2" charset="2"/>
                </a:endParaRPr>
              </a:p>
              <a:p>
                <a:endParaRPr lang="pl-PL" sz="2400" dirty="0"/>
              </a:p>
              <a:p>
                <a:endParaRPr lang="pl-PL" sz="2400" dirty="0"/>
              </a:p>
              <a:p>
                <a:endParaRPr lang="pl-PL" sz="2400" dirty="0"/>
              </a:p>
              <a:p>
                <a:endParaRPr lang="pl-PL" sz="2400" dirty="0"/>
              </a:p>
              <a:p>
                <a:endParaRPr lang="pl-PL" sz="2400" dirty="0"/>
              </a:p>
            </p:txBody>
          </p:sp>
        </mc:Choice>
        <mc:Fallback xmlns="">
          <p:sp>
            <p:nvSpPr>
              <p:cNvPr id="10242" name="Rectang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755576" y="2017712"/>
                <a:ext cx="8199512" cy="4723655"/>
              </a:xfrm>
              <a:blipFill>
                <a:blip r:embed="rId2"/>
                <a:stretch>
                  <a:fillRect t="-1161"/>
                </a:stretch>
              </a:blipFill>
              <a:ln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pole tekstowe 1">
            <a:extLst>
              <a:ext uri="{FF2B5EF4-FFF2-40B4-BE49-F238E27FC236}">
                <a16:creationId xmlns:a16="http://schemas.microsoft.com/office/drawing/2014/main" id="{BC44DF04-D0EC-6F1C-04B5-82CEC85BA182}"/>
              </a:ext>
            </a:extLst>
          </p:cNvPr>
          <p:cNvSpPr txBox="1"/>
          <p:nvPr/>
        </p:nvSpPr>
        <p:spPr>
          <a:xfrm rot="21260455">
            <a:off x="3799847" y="1694546"/>
            <a:ext cx="4896544" cy="646331"/>
          </a:xfrm>
          <a:prstGeom prst="rect">
            <a:avLst/>
          </a:prstGeom>
          <a:noFill/>
          <a:ln w="19050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pl-PL" dirty="0" err="1">
                <a:solidFill>
                  <a:srgbClr val="FF0000"/>
                </a:solidFill>
              </a:rPr>
              <a:t>Yes</a:t>
            </a:r>
            <a:r>
              <a:rPr lang="pl-PL" dirty="0">
                <a:solidFill>
                  <a:srgbClr val="FF0000"/>
                </a:solidFill>
              </a:rPr>
              <a:t>, </a:t>
            </a:r>
            <a:r>
              <a:rPr lang="pl-PL" dirty="0" err="1">
                <a:solidFill>
                  <a:srgbClr val="FF0000"/>
                </a:solidFill>
              </a:rPr>
              <a:t>there</a:t>
            </a:r>
            <a:r>
              <a:rPr lang="pl-PL" dirty="0">
                <a:solidFill>
                  <a:srgbClr val="FF0000"/>
                </a:solidFill>
              </a:rPr>
              <a:t> </a:t>
            </a:r>
            <a:r>
              <a:rPr lang="pl-PL" dirty="0" err="1">
                <a:solidFill>
                  <a:srgbClr val="FF0000"/>
                </a:solidFill>
              </a:rPr>
              <a:t>are</a:t>
            </a:r>
            <a:r>
              <a:rPr lang="pl-PL" dirty="0">
                <a:solidFill>
                  <a:srgbClr val="FF0000"/>
                </a:solidFill>
              </a:rPr>
              <a:t> </a:t>
            </a:r>
            <a:r>
              <a:rPr lang="pl-PL" dirty="0" err="1">
                <a:solidFill>
                  <a:srgbClr val="FF0000"/>
                </a:solidFill>
              </a:rPr>
              <a:t>exceptions</a:t>
            </a:r>
            <a:r>
              <a:rPr lang="pl-PL" dirty="0">
                <a:solidFill>
                  <a:srgbClr val="FF0000"/>
                </a:solidFill>
              </a:rPr>
              <a:t>, for </a:t>
            </a:r>
            <a:r>
              <a:rPr lang="pl-PL" dirty="0" err="1">
                <a:solidFill>
                  <a:srgbClr val="FF0000"/>
                </a:solidFill>
              </a:rPr>
              <a:t>example</a:t>
            </a:r>
            <a:r>
              <a:rPr lang="pl-PL" dirty="0">
                <a:solidFill>
                  <a:srgbClr val="FF0000"/>
                </a:solidFill>
              </a:rPr>
              <a:t> </a:t>
            </a:r>
            <a:r>
              <a:rPr lang="pl-PL" dirty="0" err="1">
                <a:solidFill>
                  <a:srgbClr val="FF0000"/>
                </a:solidFill>
              </a:rPr>
              <a:t>if</a:t>
            </a:r>
            <a:r>
              <a:rPr lang="pl-PL" dirty="0">
                <a:solidFill>
                  <a:srgbClr val="FF0000"/>
                </a:solidFill>
              </a:rPr>
              <a:t> </a:t>
            </a:r>
            <a:r>
              <a:rPr lang="pl-PL" dirty="0" err="1">
                <a:solidFill>
                  <a:srgbClr val="FF0000"/>
                </a:solidFill>
              </a:rPr>
              <a:t>there</a:t>
            </a:r>
            <a:r>
              <a:rPr lang="pl-PL" dirty="0">
                <a:solidFill>
                  <a:srgbClr val="FF0000"/>
                </a:solidFill>
              </a:rPr>
              <a:t> </a:t>
            </a:r>
            <a:r>
              <a:rPr lang="pl-PL" dirty="0" err="1">
                <a:solidFill>
                  <a:srgbClr val="FF0000"/>
                </a:solidFill>
              </a:rPr>
              <a:t>is</a:t>
            </a:r>
            <a:r>
              <a:rPr lang="pl-PL" dirty="0">
                <a:solidFill>
                  <a:srgbClr val="FF0000"/>
                </a:solidFill>
              </a:rPr>
              <a:t> no </a:t>
            </a:r>
            <a:r>
              <a:rPr lang="pl-PL" dirty="0" err="1">
                <a:solidFill>
                  <a:srgbClr val="FF0000"/>
                </a:solidFill>
              </a:rPr>
              <a:t>constant</a:t>
            </a:r>
            <a:r>
              <a:rPr lang="pl-PL" dirty="0">
                <a:solidFill>
                  <a:srgbClr val="FF0000"/>
                </a:solidFill>
              </a:rPr>
              <a:t>, but </a:t>
            </a:r>
            <a:r>
              <a:rPr lang="pl-PL" dirty="0" err="1">
                <a:solidFill>
                  <a:srgbClr val="FF0000"/>
                </a:solidFill>
              </a:rPr>
              <a:t>those</a:t>
            </a:r>
            <a:r>
              <a:rPr lang="pl-PL" dirty="0">
                <a:solidFill>
                  <a:srgbClr val="FF0000"/>
                </a:solidFill>
              </a:rPr>
              <a:t> </a:t>
            </a:r>
            <a:r>
              <a:rPr lang="pl-PL" dirty="0" err="1">
                <a:solidFill>
                  <a:srgbClr val="FF0000"/>
                </a:solidFill>
              </a:rPr>
              <a:t>are</a:t>
            </a:r>
            <a:r>
              <a:rPr lang="pl-PL" dirty="0">
                <a:solidFill>
                  <a:srgbClr val="FF0000"/>
                </a:solidFill>
              </a:rPr>
              <a:t> not </a:t>
            </a:r>
            <a:r>
              <a:rPr lang="pl-PL" dirty="0" err="1">
                <a:solidFill>
                  <a:srgbClr val="FF0000"/>
                </a:solidFill>
              </a:rPr>
              <a:t>notorious</a:t>
            </a:r>
            <a:endParaRPr lang="pl-PL" dirty="0">
              <a:solidFill>
                <a:srgbClr val="FF0000"/>
              </a:solidFill>
            </a:endParaRP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BC2BA4FD-9328-7374-45B6-9889196D80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608" y="4182853"/>
            <a:ext cx="3343275" cy="2438400"/>
          </a:xfrm>
          <a:prstGeom prst="rect">
            <a:avLst/>
          </a:prstGeom>
        </p:spPr>
      </p:pic>
      <p:pic>
        <p:nvPicPr>
          <p:cNvPr id="12" name="Obraz 11">
            <a:extLst>
              <a:ext uri="{FF2B5EF4-FFF2-40B4-BE49-F238E27FC236}">
                <a16:creationId xmlns:a16="http://schemas.microsoft.com/office/drawing/2014/main" id="{621EE79A-9F93-80F6-1FA2-B90F497847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6883" y="4161125"/>
            <a:ext cx="4000500" cy="245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151961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2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2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2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2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theme/theme1.xml><?xml version="1.0" encoding="utf-8"?>
<a:theme xmlns:a="http://schemas.openxmlformats.org/drawingml/2006/main" name="Blends">
  <a:themeElements>
    <a:clrScheme name="Blends 5">
      <a:dk1>
        <a:srgbClr val="000000"/>
      </a:dk1>
      <a:lt1>
        <a:srgbClr val="FFFFFF"/>
      </a:lt1>
      <a:dk2>
        <a:srgbClr val="000066"/>
      </a:dk2>
      <a:lt2>
        <a:srgbClr val="333333"/>
      </a:lt2>
      <a:accent1>
        <a:srgbClr val="C4709A"/>
      </a:accent1>
      <a:accent2>
        <a:srgbClr val="4B4EB5"/>
      </a:accent2>
      <a:accent3>
        <a:srgbClr val="FFFFFF"/>
      </a:accent3>
      <a:accent4>
        <a:srgbClr val="000000"/>
      </a:accent4>
      <a:accent5>
        <a:srgbClr val="DEBBCA"/>
      </a:accent5>
      <a:accent6>
        <a:srgbClr val="4346A4"/>
      </a:accent6>
      <a:hlink>
        <a:srgbClr val="C481CF"/>
      </a:hlink>
      <a:folHlink>
        <a:srgbClr val="76B749"/>
      </a:folHlink>
    </a:clrScheme>
    <a:fontScheme name="Blend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Blends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2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3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4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arketSpecific xmlns="29baff33-f40f-4664-8054-1bde3cabf4f6">false</MarketSpecific>
    <ApprovalStatus xmlns="29baff33-f40f-4664-8054-1bde3cabf4f6">InProgress</ApprovalStatus>
    <LocComments xmlns="29baff33-f40f-4664-8054-1bde3cabf4f6" xsi:nil="true"/>
    <DirectSourceMarket xmlns="29baff33-f40f-4664-8054-1bde3cabf4f6">english</DirectSourceMarket>
    <ThumbnailAssetId xmlns="29baff33-f40f-4664-8054-1bde3cabf4f6" xsi:nil="true"/>
    <PrimaryImageGen xmlns="29baff33-f40f-4664-8054-1bde3cabf4f6">false</PrimaryImageGen>
    <LegacyData xmlns="29baff33-f40f-4664-8054-1bde3cabf4f6" xsi:nil="true"/>
    <TPFriendlyName xmlns="29baff33-f40f-4664-8054-1bde3cabf4f6" xsi:nil="true"/>
    <NumericId xmlns="29baff33-f40f-4664-8054-1bde3cabf4f6" xsi:nil="true"/>
    <LocRecommendedHandoff xmlns="29baff33-f40f-4664-8054-1bde3cabf4f6" xsi:nil="true"/>
    <BlockPublish xmlns="29baff33-f40f-4664-8054-1bde3cabf4f6">false</BlockPublish>
    <BusinessGroup xmlns="29baff33-f40f-4664-8054-1bde3cabf4f6" xsi:nil="true"/>
    <OpenTemplate xmlns="29baff33-f40f-4664-8054-1bde3cabf4f6">false</OpenTemplate>
    <SourceTitle xmlns="29baff33-f40f-4664-8054-1bde3cabf4f6" xsi:nil="true"/>
    <APEditor xmlns="29baff33-f40f-4664-8054-1bde3cabf4f6">
      <UserInfo>
        <DisplayName/>
        <AccountId xsi:nil="true"/>
        <AccountType/>
      </UserInfo>
    </APEditor>
    <UALocComments xmlns="29baff33-f40f-4664-8054-1bde3cabf4f6">2007 Template UpLeveling Do Not HandOff</UALocComments>
    <IntlLangReviewDate xmlns="29baff33-f40f-4664-8054-1bde3cabf4f6" xsi:nil="true"/>
    <PublishStatusLookup xmlns="29baff33-f40f-4664-8054-1bde3cabf4f6">
      <Value>374931</Value>
      <Value>374928</Value>
    </PublishStatusLookup>
    <ParentAssetId xmlns="29baff33-f40f-4664-8054-1bde3cabf4f6" xsi:nil="true"/>
    <FeatureTagsTaxHTField0 xmlns="29baff33-f40f-4664-8054-1bde3cabf4f6">
      <Terms xmlns="http://schemas.microsoft.com/office/infopath/2007/PartnerControls"/>
    </FeatureTagsTaxHTField0>
    <MachineTranslated xmlns="29baff33-f40f-4664-8054-1bde3cabf4f6">false</MachineTranslated>
    <Providers xmlns="29baff33-f40f-4664-8054-1bde3cabf4f6" xsi:nil="true"/>
    <OriginalSourceMarket xmlns="29baff33-f40f-4664-8054-1bde3cabf4f6">english</OriginalSourceMarket>
    <APDescription xmlns="29baff33-f40f-4664-8054-1bde3cabf4f6" xsi:nil="true"/>
    <ContentItem xmlns="29baff33-f40f-4664-8054-1bde3cabf4f6" xsi:nil="true"/>
    <ClipArtFilename xmlns="29baff33-f40f-4664-8054-1bde3cabf4f6" xsi:nil="true"/>
    <TPInstallLocation xmlns="29baff33-f40f-4664-8054-1bde3cabf4f6" xsi:nil="true"/>
    <TimesCloned xmlns="29baff33-f40f-4664-8054-1bde3cabf4f6" xsi:nil="true"/>
    <PublishTargets xmlns="29baff33-f40f-4664-8054-1bde3cabf4f6">OfficeOnlineVNext,OfficeOnline</PublishTargets>
    <AcquiredFrom xmlns="29baff33-f40f-4664-8054-1bde3cabf4f6">Internal MS</AcquiredFrom>
    <AssetStart xmlns="29baff33-f40f-4664-8054-1bde3cabf4f6">2012-01-27T16:40:00+00:00</AssetStart>
    <FriendlyTitle xmlns="29baff33-f40f-4664-8054-1bde3cabf4f6" xsi:nil="true"/>
    <Provider xmlns="29baff33-f40f-4664-8054-1bde3cabf4f6" xsi:nil="true"/>
    <LastHandOff xmlns="29baff33-f40f-4664-8054-1bde3cabf4f6" xsi:nil="true"/>
    <Manager xmlns="29baff33-f40f-4664-8054-1bde3cabf4f6" xsi:nil="true"/>
    <UALocRecommendation xmlns="29baff33-f40f-4664-8054-1bde3cabf4f6">Localize</UALocRecommendation>
    <ArtSampleDocs xmlns="29baff33-f40f-4664-8054-1bde3cabf4f6" xsi:nil="true"/>
    <UACurrentWords xmlns="29baff33-f40f-4664-8054-1bde3cabf4f6" xsi:nil="true"/>
    <TPClientViewer xmlns="29baff33-f40f-4664-8054-1bde3cabf4f6" xsi:nil="true"/>
    <TemplateStatus xmlns="29baff33-f40f-4664-8054-1bde3cabf4f6" xsi:nil="true"/>
    <ShowIn xmlns="29baff33-f40f-4664-8054-1bde3cabf4f6">Show everywhere</ShowIn>
    <CSXHash xmlns="29baff33-f40f-4664-8054-1bde3cabf4f6" xsi:nil="true"/>
    <Downloads xmlns="29baff33-f40f-4664-8054-1bde3cabf4f6">0</Downloads>
    <VoteCount xmlns="29baff33-f40f-4664-8054-1bde3cabf4f6" xsi:nil="true"/>
    <OOCacheId xmlns="29baff33-f40f-4664-8054-1bde3cabf4f6" xsi:nil="true"/>
    <IsDeleted xmlns="29baff33-f40f-4664-8054-1bde3cabf4f6">false</IsDeleted>
    <InternalTagsTaxHTField0 xmlns="29baff33-f40f-4664-8054-1bde3cabf4f6">
      <Terms xmlns="http://schemas.microsoft.com/office/infopath/2007/PartnerControls"/>
    </InternalTagsTaxHTField0>
    <UANotes xmlns="29baff33-f40f-4664-8054-1bde3cabf4f6">2003 to 2007 conversion</UANotes>
    <AssetExpire xmlns="29baff33-f40f-4664-8054-1bde3cabf4f6">2035-01-01T08:00:00+00:00</AssetExpire>
    <CSXSubmissionMarket xmlns="29baff33-f40f-4664-8054-1bde3cabf4f6" xsi:nil="true"/>
    <DSATActionTaken xmlns="29baff33-f40f-4664-8054-1bde3cabf4f6" xsi:nil="true"/>
    <SubmitterId xmlns="29baff33-f40f-4664-8054-1bde3cabf4f6" xsi:nil="true"/>
    <EditorialTags xmlns="29baff33-f40f-4664-8054-1bde3cabf4f6" xsi:nil="true"/>
    <TPExecutable xmlns="29baff33-f40f-4664-8054-1bde3cabf4f6" xsi:nil="true"/>
    <CSXSubmissionDate xmlns="29baff33-f40f-4664-8054-1bde3cabf4f6" xsi:nil="true"/>
    <CSXUpdate xmlns="29baff33-f40f-4664-8054-1bde3cabf4f6">false</CSXUpdate>
    <AssetType xmlns="29baff33-f40f-4664-8054-1bde3cabf4f6">TP</AssetType>
    <ApprovalLog xmlns="29baff33-f40f-4664-8054-1bde3cabf4f6" xsi:nil="true"/>
    <BugNumber xmlns="29baff33-f40f-4664-8054-1bde3cabf4f6" xsi:nil="true"/>
    <OriginAsset xmlns="29baff33-f40f-4664-8054-1bde3cabf4f6" xsi:nil="true"/>
    <TPComponent xmlns="29baff33-f40f-4664-8054-1bde3cabf4f6" xsi:nil="true"/>
    <Milestone xmlns="29baff33-f40f-4664-8054-1bde3cabf4f6" xsi:nil="true"/>
    <RecommendationsModifier xmlns="29baff33-f40f-4664-8054-1bde3cabf4f6" xsi:nil="true"/>
    <AssetId xmlns="29baff33-f40f-4664-8054-1bde3cabf4f6">TP102821058</AssetId>
    <PolicheckWords xmlns="29baff33-f40f-4664-8054-1bde3cabf4f6" xsi:nil="true"/>
    <TPLaunchHelpLink xmlns="29baff33-f40f-4664-8054-1bde3cabf4f6" xsi:nil="true"/>
    <IntlLocPriority xmlns="29baff33-f40f-4664-8054-1bde3cabf4f6" xsi:nil="true"/>
    <TPApplication xmlns="29baff33-f40f-4664-8054-1bde3cabf4f6" xsi:nil="true"/>
    <IntlLangReviewer xmlns="29baff33-f40f-4664-8054-1bde3cabf4f6" xsi:nil="true"/>
    <HandoffToMSDN xmlns="29baff33-f40f-4664-8054-1bde3cabf4f6" xsi:nil="true"/>
    <PlannedPubDate xmlns="29baff33-f40f-4664-8054-1bde3cabf4f6" xsi:nil="true"/>
    <CrawlForDependencies xmlns="29baff33-f40f-4664-8054-1bde3cabf4f6">false</CrawlForDependencies>
    <LocLastLocAttemptVersionLookup xmlns="29baff33-f40f-4664-8054-1bde3cabf4f6">814368</LocLastLocAttemptVersionLookup>
    <TrustLevel xmlns="29baff33-f40f-4664-8054-1bde3cabf4f6">1 Microsoft Managed Content</TrustLevel>
    <CampaignTagsTaxHTField0 xmlns="29baff33-f40f-4664-8054-1bde3cabf4f6">
      <Terms xmlns="http://schemas.microsoft.com/office/infopath/2007/PartnerControls"/>
    </CampaignTagsTaxHTField0>
    <TPNamespace xmlns="29baff33-f40f-4664-8054-1bde3cabf4f6" xsi:nil="true"/>
    <TaxCatchAll xmlns="29baff33-f40f-4664-8054-1bde3cabf4f6"/>
    <IsSearchable xmlns="29baff33-f40f-4664-8054-1bde3cabf4f6">false</IsSearchable>
    <TemplateTemplateType xmlns="29baff33-f40f-4664-8054-1bde3cabf4f6">PowerPoint 12 Default</TemplateTemplateType>
    <Markets xmlns="29baff33-f40f-4664-8054-1bde3cabf4f6"/>
    <IntlLangReview xmlns="29baff33-f40f-4664-8054-1bde3cabf4f6">false</IntlLangReview>
    <UAProjectedTotalWords xmlns="29baff33-f40f-4664-8054-1bde3cabf4f6" xsi:nil="true"/>
    <OutputCachingOn xmlns="29baff33-f40f-4664-8054-1bde3cabf4f6">false</OutputCachingOn>
    <LocMarketGroupTiers2 xmlns="29baff33-f40f-4664-8054-1bde3cabf4f6">,t:Tier 1,t:Tier 2,t:Tier 3,</LocMarketGroupTiers2>
    <APAuthor xmlns="29baff33-f40f-4664-8054-1bde3cabf4f6">
      <UserInfo>
        <DisplayName/>
        <AccountId>2365</AccountId>
        <AccountType/>
      </UserInfo>
    </APAuthor>
    <TPCommandLine xmlns="29baff33-f40f-4664-8054-1bde3cabf4f6" xsi:nil="true"/>
    <LocManualTestRequired xmlns="29baff33-f40f-4664-8054-1bde3cabf4f6">false</LocManualTestRequired>
    <TPAppVersion xmlns="29baff33-f40f-4664-8054-1bde3cabf4f6" xsi:nil="true"/>
    <EditorialStatus xmlns="29baff33-f40f-4664-8054-1bde3cabf4f6" xsi:nil="true"/>
    <LastModifiedDateTime xmlns="29baff33-f40f-4664-8054-1bde3cabf4f6" xsi:nil="true"/>
    <TPLaunchHelpLinkType xmlns="29baff33-f40f-4664-8054-1bde3cabf4f6">Template</TPLaunchHelpLinkType>
    <OriginalRelease xmlns="29baff33-f40f-4664-8054-1bde3cabf4f6">14</OriginalRelease>
    <ScenarioTagsTaxHTField0 xmlns="29baff33-f40f-4664-8054-1bde3cabf4f6">
      <Terms xmlns="http://schemas.microsoft.com/office/infopath/2007/PartnerControls"/>
    </ScenarioTagsTaxHTField0>
    <LocalizationTagsTaxHTField0 xmlns="29baff33-f40f-4664-8054-1bde3cabf4f6">
      <Terms xmlns="http://schemas.microsoft.com/office/infopath/2007/PartnerControls"/>
    </LocalizationTagsTaxHTField0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CFA5F52AA0A00C4CBEF2A37681B2318F04009FDCD24A096B5E4C8184D4910FEB1A76" ma:contentTypeVersion="56" ma:contentTypeDescription="Create a new document." ma:contentTypeScope="" ma:versionID="e2b161dd106aa6ff43a2053ab7ed0d23">
  <xsd:schema xmlns:xsd="http://www.w3.org/2001/XMLSchema" xmlns:xs="http://www.w3.org/2001/XMLSchema" xmlns:p="http://schemas.microsoft.com/office/2006/metadata/properties" xmlns:ns2="29baff33-f40f-4664-8054-1bde3cabf4f6" targetNamespace="http://schemas.microsoft.com/office/2006/metadata/properties" ma:root="true" ma:fieldsID="df3fe752eed498a1554dc026fa12eabd" ns2:_="">
    <xsd:import namespace="29baff33-f40f-4664-8054-1bde3cabf4f6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9baff33-f40f-4664-8054-1bde3cabf4f6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0:00:00Z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BlockPublish" ma:index="12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3" nillable="true" ma:displayName="Bug Number" ma:default="" ma:internalName="BugNumber" ma:readOnly="false">
      <xsd:simpleType>
        <xsd:restriction base="dms:Text"/>
      </xsd:simpleType>
    </xsd:element>
    <xsd:element name="CampaignTagsTaxHTField0" ma:index="15" nillable="true" ma:taxonomy="true" ma:internalName="CampaignTagsTaxHTField0" ma:taxonomyFieldName="CampaignTags" ma:displayName="Campaigns" ma:readOnly="false" ma:default="" ma:fieldId="{35ae66bf-e87d-41c1-aaaa-5f9779661904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6" nillable="true" ma:displayName="Client Viewer" ma:default="" ma:internalName="TPClientViewer">
      <xsd:simpleType>
        <xsd:restriction base="dms:Text"/>
      </xsd:simpleType>
    </xsd:element>
    <xsd:element name="ClipArtFilename" ma:index="17" nillable="true" ma:displayName="Clip Art Name" ma:default="" ma:internalName="ClipArtFilename" ma:readOnly="false">
      <xsd:simpleType>
        <xsd:restriction base="dms:Text"/>
      </xsd:simpleType>
    </xsd:element>
    <xsd:element name="TPCommandLine" ma:index="18" nillable="true" ma:displayName="Command Line" ma:default="" ma:internalName="TPCommandLine">
      <xsd:simpleType>
        <xsd:restriction base="dms:Text"/>
      </xsd:simpleType>
    </xsd:element>
    <xsd:element name="TPComponent" ma:index="19" nillable="true" ma:displayName="Component" ma:default="" ma:internalName="TPComponent">
      <xsd:simpleType>
        <xsd:restriction base="dms:Text"/>
      </xsd:simpleType>
    </xsd:element>
    <xsd:element name="ContentItem" ma:index="20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2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5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6" nillable="true" ma:displayName="CSX Submission Market" ma:default="" ma:list="{1DDBB892-E9C2-41BE-A746-120199994C31}" ma:internalName="CSXSubmissionMarket" ma:readOnly="false" ma:showField="MarketName" ma:web="29baff33-f40f-4664-8054-1bde3cabf4f6">
      <xsd:simpleType>
        <xsd:restriction base="dms:Lookup"/>
      </xsd:simpleType>
    </xsd:element>
    <xsd:element name="CSXUpdate" ma:index="27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8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29" nillable="true" ma:displayName="Deleted?" ma:default="" ma:internalName="IsDeleted" ma:readOnly="false">
      <xsd:simpleType>
        <xsd:restriction base="dms:Boolean"/>
      </xsd:simpleType>
    </xsd:element>
    <xsd:element name="APDescription" ma:index="30" nillable="true" ma:displayName="Description" ma:default="" ma:internalName="APDescription" ma:readOnly="false">
      <xsd:simpleType>
        <xsd:restriction base="dms:Note"/>
      </xsd:simpleType>
    </xsd:element>
    <xsd:element name="DirectSourceMarket" ma:index="31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2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3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4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5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6" nillable="true" ma:displayName="Editorial Tags" ma:default="" ma:internalName="EditorialTags">
      <xsd:simpleType>
        <xsd:restriction base="dms:Unknown"/>
      </xsd:simpleType>
    </xsd:element>
    <xsd:element name="TPExecutable" ma:index="37" nillable="true" ma:displayName="Executable" ma:default="" ma:internalName="TPExecutable">
      <xsd:simpleType>
        <xsd:restriction base="dms:Text"/>
      </xsd:simpleType>
    </xsd:element>
    <xsd:element name="FeatureTagsTaxHTField0" ma:index="39" nillable="true" ma:taxonomy="true" ma:internalName="FeatureTagsTaxHTField0" ma:taxonomyFieldName="FeatureTags" ma:displayName="Features" ma:readOnly="false" ma:default="" ma:fieldId="{22649cd3-0638-4550-a153-a68664946fb0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0" nillable="true" ma:displayName="Friendly Name" ma:default="" ma:internalName="TPFriendlyName">
      <xsd:simpleType>
        <xsd:restriction base="dms:Text"/>
      </xsd:simpleType>
    </xsd:element>
    <xsd:element name="FriendlyTitle" ma:index="41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2" nillable="true" ma:displayName="Generate Images?" ma:default="true" ma:internalName="PrimaryImageGen">
      <xsd:simpleType>
        <xsd:restriction base="dms:Boolean"/>
      </xsd:simpleType>
    </xsd:element>
    <xsd:element name="HandoffToMSDN" ma:index="43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4" nillable="true" ma:displayName="InProjectListLookup" ma:list="{2513E2E7-E2AF-440C-8567-37153D3865E2}" ma:internalName="InProjectListLookup" ma:readOnly="true" ma:showField="InProjectList" ma:web="29baff33-f40f-4664-8054-1bde3cabf4f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5" nillable="true" ma:displayName="Install Location" ma:default="" ma:internalName="TPInstallLocation">
      <xsd:simpleType>
        <xsd:restriction base="dms:Text"/>
      </xsd:simpleType>
    </xsd:element>
    <xsd:element name="InternalTagsTaxHTField0" ma:index="47" nillable="true" ma:taxonomy="true" ma:internalName="InternalTagsTaxHTField0" ma:taxonomyFieldName="InternalTags" ma:displayName="Internal Tags" ma:readOnly="false" ma:default="" ma:fieldId="{961a284f-ead0-40ef-8222-26875887a96b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8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49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0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1" nillable="true" ma:displayName="Last Complete Version Lookup" ma:default="" ma:list="{2513E2E7-E2AF-440C-8567-37153D3865E2}" ma:internalName="LastCompleteVersionLookup" ma:readOnly="true" ma:showField="LastCompleteVersion" ma:web="29baff33-f40f-4664-8054-1bde3cabf4f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2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3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4" nillable="true" ma:displayName="Last Preview Attempt Error" ma:default="" ma:list="{2513E2E7-E2AF-440C-8567-37153D3865E2}" ma:internalName="LastPreviewErrorLookup" ma:readOnly="true" ma:showField="LastPreviewError" ma:web="29baff33-f40f-4664-8054-1bde3cabf4f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5" nillable="true" ma:displayName="Last Preview Attempt Result" ma:default="" ma:list="{2513E2E7-E2AF-440C-8567-37153D3865E2}" ma:internalName="LastPreviewResultLookup" ma:readOnly="true" ma:showField="LastPreviewResult" ma:web="29baff33-f40f-4664-8054-1bde3cabf4f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6" nillable="true" ma:displayName="Last Preview Attempted On" ma:default="" ma:list="{2513E2E7-E2AF-440C-8567-37153D3865E2}" ma:internalName="LastPreviewAttemptDateLookup" ma:readOnly="true" ma:showField="LastPreviewAttemptDate" ma:web="29baff33-f40f-4664-8054-1bde3cabf4f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7" nillable="true" ma:displayName="Last Previewed By" ma:default="" ma:list="{2513E2E7-E2AF-440C-8567-37153D3865E2}" ma:internalName="LastPreviewedByLookup" ma:readOnly="true" ma:showField="LastPreviewedBy" ma:web="29baff33-f40f-4664-8054-1bde3cabf4f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8" nillable="true" ma:displayName="Last Previewed Date" ma:default="" ma:list="{2513E2E7-E2AF-440C-8567-37153D3865E2}" ma:internalName="LastPreviewTimeLookup" ma:readOnly="true" ma:showField="LastPreviewTime" ma:web="29baff33-f40f-4664-8054-1bde3cabf4f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59" nillable="true" ma:displayName="Last Previewed Version" ma:default="" ma:list="{2513E2E7-E2AF-440C-8567-37153D3865E2}" ma:internalName="LastPreviewVersionLookup" ma:readOnly="true" ma:showField="LastPreviewVersion" ma:web="29baff33-f40f-4664-8054-1bde3cabf4f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0" nillable="true" ma:displayName="Last Publish Attempt Error" ma:default="" ma:list="{2513E2E7-E2AF-440C-8567-37153D3865E2}" ma:internalName="LastPublishErrorLookup" ma:readOnly="true" ma:showField="LastPublishError" ma:web="29baff33-f40f-4664-8054-1bde3cabf4f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1" nillable="true" ma:displayName="Last Publish Attempt Result" ma:default="" ma:list="{2513E2E7-E2AF-440C-8567-37153D3865E2}" ma:internalName="LastPublishResultLookup" ma:readOnly="true" ma:showField="LastPublishResult" ma:web="29baff33-f40f-4664-8054-1bde3cabf4f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2" nillable="true" ma:displayName="Last Publish Attempted On" ma:default="" ma:list="{2513E2E7-E2AF-440C-8567-37153D3865E2}" ma:internalName="LastPublishAttemptDateLookup" ma:readOnly="true" ma:showField="LastPublishAttemptDate" ma:web="29baff33-f40f-4664-8054-1bde3cabf4f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3" nillable="true" ma:displayName="Last Published By" ma:default="" ma:list="{2513E2E7-E2AF-440C-8567-37153D3865E2}" ma:internalName="LastPublishedByLookup" ma:readOnly="true" ma:showField="LastPublishedBy" ma:web="29baff33-f40f-4664-8054-1bde3cabf4f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4" nillable="true" ma:displayName="Last Published Date" ma:default="" ma:list="{2513E2E7-E2AF-440C-8567-37153D3865E2}" ma:internalName="LastPublishTimeLookup" ma:readOnly="true" ma:showField="LastPublishTime" ma:web="29baff33-f40f-4664-8054-1bde3cabf4f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5" nillable="true" ma:displayName="Last Published Version" ma:default="" ma:list="{2513E2E7-E2AF-440C-8567-37153D3865E2}" ma:internalName="LastPublishVersionLookup" ma:readOnly="true" ma:showField="LastPublishVersion" ma:web="29baff33-f40f-4664-8054-1bde3cabf4f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6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7" nillable="true" ma:displayName="Legacy Data" ma:default="" ma:internalName="LegacyData" ma:readOnly="false">
      <xsd:simpleType>
        <xsd:restriction base="dms:Note"/>
      </xsd:simpleType>
    </xsd:element>
    <xsd:element name="TPLaunchHelpLink" ma:index="68" nillable="true" ma:displayName="Link to Launch Help Topic" ma:default="" ma:internalName="TPLaunchHelpLink">
      <xsd:simpleType>
        <xsd:restriction base="dms:Text"/>
      </xsd:simpleType>
    </xsd:element>
    <xsd:element name="LocComments" ma:index="69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0" nillable="true" ma:displayName="Loc Last Loc Attempt Version" ma:default="" ma:list="{72723BFE-42E4-4BFD-ABEC-91FC880F9EED}" ma:internalName="LocLastLocAttemptVersionLookup" ma:readOnly="false" ma:showField="LastLocAttemptVersion" ma:web="29baff33-f40f-4664-8054-1bde3cabf4f6">
      <xsd:simpleType>
        <xsd:restriction base="dms:Lookup"/>
      </xsd:simpleType>
    </xsd:element>
    <xsd:element name="LocLastLocAttemptVersionTypeLookup" ma:index="71" nillable="true" ma:displayName="Loc Last Loc Attempt Version Type" ma:default="" ma:list="{72723BFE-42E4-4BFD-ABEC-91FC880F9EED}" ma:internalName="LocLastLocAttemptVersionTypeLookup" ma:readOnly="true" ma:showField="LastLocAttemptVersionType" ma:web="29baff33-f40f-4664-8054-1bde3cabf4f6">
      <xsd:simpleType>
        <xsd:restriction base="dms:Lookup"/>
      </xsd:simpleType>
    </xsd:element>
    <xsd:element name="LocManualTestRequired" ma:index="72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3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4" nillable="true" ma:displayName="Loc New Published Version Lookup" ma:default="" ma:list="{72723BFE-42E4-4BFD-ABEC-91FC880F9EED}" ma:internalName="LocNewPublishedVersionLookup" ma:readOnly="true" ma:showField="NewPublishedVersion" ma:web="29baff33-f40f-4664-8054-1bde3cabf4f6">
      <xsd:simpleType>
        <xsd:restriction base="dms:Lookup"/>
      </xsd:simpleType>
    </xsd:element>
    <xsd:element name="LocOverallHandbackStatusLookup" ma:index="75" nillable="true" ma:displayName="Loc Overall Handback Status" ma:default="" ma:list="{72723BFE-42E4-4BFD-ABEC-91FC880F9EED}" ma:internalName="LocOverallHandbackStatusLookup" ma:readOnly="true" ma:showField="OverallHandbackStatus" ma:web="29baff33-f40f-4664-8054-1bde3cabf4f6">
      <xsd:simpleType>
        <xsd:restriction base="dms:Lookup"/>
      </xsd:simpleType>
    </xsd:element>
    <xsd:element name="LocOverallLocStatusLookup" ma:index="76" nillable="true" ma:displayName="Loc Overall Localize Status" ma:default="" ma:list="{72723BFE-42E4-4BFD-ABEC-91FC880F9EED}" ma:internalName="LocOverallLocStatusLookup" ma:readOnly="true" ma:showField="OverallLocStatus" ma:web="29baff33-f40f-4664-8054-1bde3cabf4f6">
      <xsd:simpleType>
        <xsd:restriction base="dms:Lookup"/>
      </xsd:simpleType>
    </xsd:element>
    <xsd:element name="LocOverallPreviewStatusLookup" ma:index="77" nillable="true" ma:displayName="Loc Overall Preview Status" ma:default="" ma:list="{72723BFE-42E4-4BFD-ABEC-91FC880F9EED}" ma:internalName="LocOverallPreviewStatusLookup" ma:readOnly="true" ma:showField="OverallPreviewStatus" ma:web="29baff33-f40f-4664-8054-1bde3cabf4f6">
      <xsd:simpleType>
        <xsd:restriction base="dms:Lookup"/>
      </xsd:simpleType>
    </xsd:element>
    <xsd:element name="LocOverallPublishStatusLookup" ma:index="78" nillable="true" ma:displayName="Loc Overall Publish Status" ma:default="" ma:list="{72723BFE-42E4-4BFD-ABEC-91FC880F9EED}" ma:internalName="LocOverallPublishStatusLookup" ma:readOnly="true" ma:showField="OverallPublishStatus" ma:web="29baff33-f40f-4664-8054-1bde3cabf4f6">
      <xsd:simpleType>
        <xsd:restriction base="dms:Lookup"/>
      </xsd:simpleType>
    </xsd:element>
    <xsd:element name="IntlLocPriority" ma:index="79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0" nillable="true" ma:displayName="Loc Processed For Handoffs" ma:default="" ma:list="{72723BFE-42E4-4BFD-ABEC-91FC880F9EED}" ma:internalName="LocProcessedForHandoffsLookup" ma:readOnly="true" ma:showField="ProcessedForHandoffs" ma:web="29baff33-f40f-4664-8054-1bde3cabf4f6">
      <xsd:simpleType>
        <xsd:restriction base="dms:Lookup"/>
      </xsd:simpleType>
    </xsd:element>
    <xsd:element name="LocProcessedForMarketsLookup" ma:index="81" nillable="true" ma:displayName="Loc Processed For Markets" ma:default="" ma:list="{72723BFE-42E4-4BFD-ABEC-91FC880F9EED}" ma:internalName="LocProcessedForMarketsLookup" ma:readOnly="true" ma:showField="ProcessedForMarkets" ma:web="29baff33-f40f-4664-8054-1bde3cabf4f6">
      <xsd:simpleType>
        <xsd:restriction base="dms:Lookup"/>
      </xsd:simpleType>
    </xsd:element>
    <xsd:element name="LocPublishedDependentAssetsLookup" ma:index="82" nillable="true" ma:displayName="Loc Published Dependent Assets" ma:default="" ma:list="{72723BFE-42E4-4BFD-ABEC-91FC880F9EED}" ma:internalName="LocPublishedDependentAssetsLookup" ma:readOnly="true" ma:showField="PublishedDependentAssets" ma:web="29baff33-f40f-4664-8054-1bde3cabf4f6">
      <xsd:simpleType>
        <xsd:restriction base="dms:Lookup"/>
      </xsd:simpleType>
    </xsd:element>
    <xsd:element name="LocPublishedLinkedAssetsLookup" ma:index="83" nillable="true" ma:displayName="Loc Published Linked Assets" ma:default="" ma:list="{72723BFE-42E4-4BFD-ABEC-91FC880F9EED}" ma:internalName="LocPublishedLinkedAssetsLookup" ma:readOnly="true" ma:showField="PublishedLinkedAssets" ma:web="29baff33-f40f-4664-8054-1bde3cabf4f6">
      <xsd:simpleType>
        <xsd:restriction base="dms:Lookup"/>
      </xsd:simpleType>
    </xsd:element>
    <xsd:element name="LocRecommendedHandoff" ma:index="84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6" nillable="true" ma:taxonomy="true" ma:internalName="LocalizationTagsTaxHTField0" ma:taxonomyFieldName="LocalizationTags" ma:displayName="Localization Tags" ma:readOnly="false" ma:default="" ma:fieldId="{cb159bc7-6392-40eb-91ad-5e9404d69876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7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8" nillable="true" ma:displayName="Manager" ma:hidden="true" ma:internalName="Manager" ma:readOnly="false">
      <xsd:simpleType>
        <xsd:restriction base="dms:Text"/>
      </xsd:simpleType>
    </xsd:element>
    <xsd:element name="Markets" ma:index="89" nillable="true" ma:displayName="Markets" ma:default="" ma:description="Leave blank to show in all markets" ma:list="{1DDBB892-E9C2-41BE-A746-120199994C31}" ma:internalName="Markets" ma:readOnly="false" ma:showField="MarketName" ma:web="29baff33-f40f-4664-8054-1bde3cabf4f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0" nillable="true" ma:displayName="Milestone" ma:default="" ma:internalName="Milestone" ma:readOnly="false">
      <xsd:simpleType>
        <xsd:restriction base="dms:Unknown"/>
      </xsd:simpleType>
    </xsd:element>
    <xsd:element name="TPNamespace" ma:index="93" nillable="true" ma:displayName="Namespace" ma:default="" ma:internalName="TPNamespace">
      <xsd:simpleType>
        <xsd:restriction base="dms:Text"/>
      </xsd:simpleType>
    </xsd:element>
    <xsd:element name="NumericId" ma:index="94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5" nillable="true" ma:displayName="NumOfRatings" ma:default="" ma:list="{2513E2E7-E2AF-440C-8567-37153D3865E2}" ma:internalName="NumOfRatingsLookup" ma:readOnly="true" ma:showField="NumOfRatings" ma:web="29baff33-f40f-4664-8054-1bde3cabf4f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6" nillable="true" ma:displayName="OOCacheId" ma:internalName="OOCacheId" ma:readOnly="false">
      <xsd:simpleType>
        <xsd:restriction base="dms:Text"/>
      </xsd:simpleType>
    </xsd:element>
    <xsd:element name="OpenTemplate" ma:index="97" nillable="true" ma:displayName="Open Template" ma:default="true" ma:internalName="OpenTemplate">
      <xsd:simpleType>
        <xsd:restriction base="dms:Boolean"/>
      </xsd:simpleType>
    </xsd:element>
    <xsd:element name="OriginAsset" ma:index="98" nillable="true" ma:displayName="Origin Asset" ma:default="" ma:internalName="OriginAsset" ma:readOnly="false">
      <xsd:simpleType>
        <xsd:restriction base="dms:Text"/>
      </xsd:simpleType>
    </xsd:element>
    <xsd:element name="OriginalRelease" ma:index="99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0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1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2" nillable="true" ma:displayName="Parent Asset Id" ma:default="" ma:internalName="ParentAssetId" ma:readOnly="false">
      <xsd:simpleType>
        <xsd:restriction base="dms:Text"/>
      </xsd:simpleType>
    </xsd:element>
    <xsd:element name="PlannedPubDate" ma:index="103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4" nillable="true" ma:displayName="Policheck Words" ma:default="" ma:internalName="PolicheckWords" ma:readOnly="false">
      <xsd:simpleType>
        <xsd:restriction base="dms:Text"/>
      </xsd:simpleType>
    </xsd:element>
    <xsd:element name="BusinessGroup" ma:index="105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6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7" nillable="true" ma:displayName="Provider" ma:default="" ma:internalName="Provider" ma:readOnly="false">
      <xsd:simpleType>
        <xsd:restriction base="dms:Unknown"/>
      </xsd:simpleType>
    </xsd:element>
    <xsd:element name="Providers" ma:index="108" nillable="true" ma:displayName="Providers" ma:default="" ma:internalName="Providers">
      <xsd:simpleType>
        <xsd:restriction base="dms:Unknown"/>
      </xsd:simpleType>
    </xsd:element>
    <xsd:element name="PublishStatusLookup" ma:index="109" nillable="true" ma:displayName="Publish Status" ma:default="" ma:list="{2513E2E7-E2AF-440C-8567-37153D3865E2}" ma:internalName="PublishStatusLookup" ma:readOnly="false" ma:showField="PublishStatus" ma:web="29baff33-f40f-4664-8054-1bde3cabf4f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0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1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2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4" nillable="true" ma:taxonomy="true" ma:internalName="ScenarioTagsTaxHTField0" ma:taxonomyFieldName="ScenarioTags" ma:displayName="Scenarios" ma:readOnly="false" ma:default="" ma:fieldId="{9e57b0ce-4b8f-49f5-b588-fc22682c04a3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6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7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8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19" nillable="true" ma:displayName="Submitter ID" ma:default="" ma:internalName="SubmitterId" ma:readOnly="false">
      <xsd:simpleType>
        <xsd:restriction base="dms:Text"/>
      </xsd:simpleType>
    </xsd:element>
    <xsd:element name="TaxCatchAll" ma:index="120" nillable="true" ma:displayName="Taxonomy Catch All Column" ma:hidden="true" ma:list="{9d66d6a4-c4b4-42e6-80e6-7373254461f0}" ma:internalName="TaxCatchAll" ma:showField="CatchAllData" ma:web="29baff33-f40f-4664-8054-1bde3cabf4f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1" nillable="true" ma:displayName="Taxonomy Catch All Column1" ma:hidden="true" ma:list="{9d66d6a4-c4b4-42e6-80e6-7373254461f0}" ma:internalName="TaxCatchAllLabel" ma:readOnly="true" ma:showField="CatchAllDataLabel" ma:web="29baff33-f40f-4664-8054-1bde3cabf4f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2" nillable="true" ma:displayName="Template Status" ma:default="" ma:internalName="TemplateStatus">
      <xsd:simpleType>
        <xsd:restriction base="dms:Unknown"/>
      </xsd:simpleType>
    </xsd:element>
    <xsd:element name="TemplateTemplateType" ma:index="123" nillable="true" ma:displayName="Template Type" ma:default="" ma:internalName="TemplateTemplateType">
      <xsd:simpleType>
        <xsd:restriction base="dms:Unknown"/>
      </xsd:simpleType>
    </xsd:element>
    <xsd:element name="ThumbnailAssetId" ma:index="124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5" nillable="true" ma:displayName="Times Cloned" ma:default="" ma:internalName="TimesCloned" ma:readOnly="false">
      <xsd:simpleType>
        <xsd:restriction base="dms:Number"/>
      </xsd:simpleType>
    </xsd:element>
    <xsd:element name="TrustLevel" ma:index="127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8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29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0" nillable="true" ma:displayName="UA Notes" ma:default="" ma:internalName="UANotes" ma:readOnly="false">
      <xsd:simpleType>
        <xsd:restriction base="dms:Note"/>
      </xsd:simpleType>
    </xsd:element>
    <xsd:element name="TPAppVersion" ma:index="131" nillable="true" ma:displayName="Version" ma:default="" ma:internalName="TPAppVersion">
      <xsd:simpleType>
        <xsd:restriction base="dms:Text"/>
      </xsd:simpleType>
    </xsd:element>
    <xsd:element name="VoteCount" ma:index="132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1" ma:displayName="Content Type"/>
        <xsd:element ref="dc:title" minOccurs="0" maxOccurs="1" ma:index="126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AF75F33-6E56-475D-B319-14914766079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BDE85D4-7DAA-420F-A202-2ABE1D5D77AD}">
  <ds:schemaRefs>
    <ds:schemaRef ds:uri="http://schemas.microsoft.com/office/2006/metadata/properties"/>
    <ds:schemaRef ds:uri="http://schemas.microsoft.com/office/infopath/2007/PartnerControls"/>
    <ds:schemaRef ds:uri="29baff33-f40f-4664-8054-1bde3cabf4f6"/>
  </ds:schemaRefs>
</ds:datastoreItem>
</file>

<file path=customXml/itemProps3.xml><?xml version="1.0" encoding="utf-8"?>
<ds:datastoreItem xmlns:ds="http://schemas.openxmlformats.org/officeDocument/2006/customXml" ds:itemID="{BF0684BF-7BB4-4A2A-9BA1-C3C1D679825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9baff33-f40f-4664-8054-1bde3cabf4f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Prezentacja do szkolenia personelu</Template>
  <TotalTime>1949</TotalTime>
  <Words>1175</Words>
  <Application>Microsoft Office PowerPoint</Application>
  <PresentationFormat>Pokaz na ekranie (4:3)</PresentationFormat>
  <Paragraphs>140</Paragraphs>
  <Slides>19</Slides>
  <Notes>1</Notes>
  <HiddenSlides>0</HiddenSlides>
  <MMClips>0</MMClips>
  <ScaleCrop>false</ScaleCrop>
  <HeadingPairs>
    <vt:vector size="6" baseType="variant">
      <vt:variant>
        <vt:lpstr>Używane czcionki</vt:lpstr>
      </vt:variant>
      <vt:variant>
        <vt:i4>4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19</vt:i4>
      </vt:variant>
    </vt:vector>
  </HeadingPairs>
  <TitlesOfParts>
    <vt:vector size="24" baseType="lpstr">
      <vt:lpstr>Arial</vt:lpstr>
      <vt:lpstr>Cambria Math</vt:lpstr>
      <vt:lpstr>Tahoma</vt:lpstr>
      <vt:lpstr>Wingdings</vt:lpstr>
      <vt:lpstr>Blends</vt:lpstr>
      <vt:lpstr>Classical predictive models: regression approach</vt:lpstr>
      <vt:lpstr>Classic econometrics vs machine learning</vt:lpstr>
      <vt:lpstr>Machine learning: pros and cons</vt:lpstr>
      <vt:lpstr>Classic econometrics: pros and cons</vt:lpstr>
      <vt:lpstr>Regression</vt:lpstr>
      <vt:lpstr>Easiest example ever</vt:lpstr>
      <vt:lpstr>Geometric interpretation</vt:lpstr>
      <vt:lpstr>Basic interpretation</vt:lpstr>
      <vt:lpstr>R squared issues</vt:lpstr>
      <vt:lpstr>Multiple regression</vt:lpstr>
      <vt:lpstr>Ordinary least squares</vt:lpstr>
      <vt:lpstr>Ordinary least squares</vt:lpstr>
      <vt:lpstr>Gauss and Markov theorem</vt:lpstr>
      <vt:lpstr>Standard errors</vt:lpstr>
      <vt:lpstr>Significance of regressors</vt:lpstr>
      <vt:lpstr>Significance of regressors</vt:lpstr>
      <vt:lpstr>Significance of regressors</vt:lpstr>
      <vt:lpstr>Confidence intervals</vt:lpstr>
      <vt:lpstr>So, is that all about it?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Introductory „classical” forecasting: regression based approach</dc:title>
  <dc:subject/>
  <dc:creator>Bartosz Witkowski</dc:creator>
  <cp:keywords/>
  <dc:description/>
  <cp:lastModifiedBy>Bartosz Witkowski</cp:lastModifiedBy>
  <cp:revision>20</cp:revision>
  <dcterms:created xsi:type="dcterms:W3CDTF">2023-01-06T10:42:56Z</dcterms:created>
  <dcterms:modified xsi:type="dcterms:W3CDTF">2024-01-06T14:43:28Z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TC010130221045</vt:lpwstr>
  </property>
  <property fmtid="{D5CDD505-2E9C-101B-9397-08002B2CF9AE}" pid="3" name="InternalTags">
    <vt:lpwstr/>
  </property>
  <property fmtid="{D5CDD505-2E9C-101B-9397-08002B2CF9AE}" pid="4" name="ContentTypeId">
    <vt:lpwstr>0x010100CFA5F52AA0A00C4CBEF2A37681B2318F04009FDCD24A096B5E4C8184D4910FEB1A76</vt:lpwstr>
  </property>
  <property fmtid="{D5CDD505-2E9C-101B-9397-08002B2CF9AE}" pid="5" name="LocalizationTags">
    <vt:lpwstr/>
  </property>
  <property fmtid="{D5CDD505-2E9C-101B-9397-08002B2CF9AE}" pid="6" name="FeatureTags">
    <vt:lpwstr/>
  </property>
  <property fmtid="{D5CDD505-2E9C-101B-9397-08002B2CF9AE}" pid="7" name="ScenarioTags">
    <vt:lpwstr/>
  </property>
  <property fmtid="{D5CDD505-2E9C-101B-9397-08002B2CF9AE}" pid="8" name="CampaignTags">
    <vt:lpwstr/>
  </property>
  <property fmtid="{D5CDD505-2E9C-101B-9397-08002B2CF9AE}" pid="9" name="Order">
    <vt:r8>6356300</vt:r8>
  </property>
  <property fmtid="{D5CDD505-2E9C-101B-9397-08002B2CF9AE}" pid="10" name="HiddenCategoryTags">
    <vt:lpwstr/>
  </property>
  <property fmtid="{D5CDD505-2E9C-101B-9397-08002B2CF9AE}" pid="11" name="ImageGenStatus">
    <vt:i4>0</vt:i4>
  </property>
  <property fmtid="{D5CDD505-2E9C-101B-9397-08002B2CF9AE}" pid="12" name="CategoryTags">
    <vt:lpwstr/>
  </property>
  <property fmtid="{D5CDD505-2E9C-101B-9397-08002B2CF9AE}" pid="13" name="Applications">
    <vt:lpwstr/>
  </property>
  <property fmtid="{D5CDD505-2E9C-101B-9397-08002B2CF9AE}" pid="14" name="LocMarketGroupTiers">
    <vt:lpwstr>,t:Tier 1,t:Tier 2,t:Tier 3,</vt:lpwstr>
  </property>
</Properties>
</file>